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77" r:id="rId2"/>
    <p:sldId id="278" r:id="rId3"/>
    <p:sldId id="400" r:id="rId4"/>
    <p:sldId id="493" r:id="rId5"/>
    <p:sldId id="494" r:id="rId6"/>
    <p:sldId id="495" r:id="rId7"/>
    <p:sldId id="496" r:id="rId8"/>
    <p:sldId id="497" r:id="rId9"/>
    <p:sldId id="499" r:id="rId10"/>
    <p:sldId id="498" r:id="rId11"/>
    <p:sldId id="502" r:id="rId12"/>
    <p:sldId id="501" r:id="rId13"/>
    <p:sldId id="500" r:id="rId14"/>
    <p:sldId id="504" r:id="rId15"/>
    <p:sldId id="503" r:id="rId16"/>
    <p:sldId id="505" r:id="rId17"/>
    <p:sldId id="506" r:id="rId18"/>
    <p:sldId id="507" r:id="rId19"/>
    <p:sldId id="508" r:id="rId20"/>
    <p:sldId id="509" r:id="rId21"/>
    <p:sldId id="510" r:id="rId22"/>
    <p:sldId id="511" r:id="rId23"/>
    <p:sldId id="512" r:id="rId24"/>
    <p:sldId id="513" r:id="rId25"/>
    <p:sldId id="514" r:id="rId26"/>
    <p:sldId id="515" r:id="rId27"/>
    <p:sldId id="516" r:id="rId28"/>
    <p:sldId id="517" r:id="rId29"/>
    <p:sldId id="518" r:id="rId30"/>
    <p:sldId id="519" r:id="rId31"/>
    <p:sldId id="520" r:id="rId32"/>
    <p:sldId id="521" r:id="rId33"/>
    <p:sldId id="522" r:id="rId34"/>
    <p:sldId id="523" r:id="rId35"/>
    <p:sldId id="524" r:id="rId36"/>
    <p:sldId id="525" r:id="rId37"/>
    <p:sldId id="526" r:id="rId38"/>
    <p:sldId id="527" r:id="rId39"/>
    <p:sldId id="528" r:id="rId40"/>
    <p:sldId id="530" r:id="rId41"/>
    <p:sldId id="529" r:id="rId42"/>
    <p:sldId id="531" r:id="rId43"/>
    <p:sldId id="532" r:id="rId44"/>
    <p:sldId id="533" r:id="rId45"/>
    <p:sldId id="534" r:id="rId46"/>
    <p:sldId id="535" r:id="rId47"/>
    <p:sldId id="536" r:id="rId48"/>
    <p:sldId id="537" r:id="rId49"/>
    <p:sldId id="538" r:id="rId50"/>
    <p:sldId id="539" r:id="rId51"/>
    <p:sldId id="540" r:id="rId52"/>
    <p:sldId id="541" r:id="rId53"/>
    <p:sldId id="542" r:id="rId54"/>
    <p:sldId id="543" r:id="rId55"/>
    <p:sldId id="398" r:id="rId56"/>
    <p:sldId id="39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-0" id="{EB7FBF3C-1E8A-4CE7-AD04-D651F866FD19}">
          <p14:sldIdLst>
            <p14:sldId id="277"/>
          </p14:sldIdLst>
        </p14:section>
        <p14:section name="Section-1" id="{0574B59B-4B97-4F0C-8173-C864910140F8}">
          <p14:sldIdLst>
            <p14:sldId id="278"/>
            <p14:sldId id="400"/>
            <p14:sldId id="493"/>
            <p14:sldId id="494"/>
            <p14:sldId id="495"/>
            <p14:sldId id="496"/>
            <p14:sldId id="497"/>
            <p14:sldId id="499"/>
            <p14:sldId id="498"/>
            <p14:sldId id="502"/>
            <p14:sldId id="501"/>
          </p14:sldIdLst>
        </p14:section>
        <p14:section name="Section-7" id="{1067FF60-CFCE-456C-A029-1FC1A5EAAEDE}">
          <p14:sldIdLst>
            <p14:sldId id="500"/>
            <p14:sldId id="504"/>
            <p14:sldId id="503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30"/>
            <p14:sldId id="529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398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0000"/>
    <a:srgbClr val="5E6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891" y="1186"/>
      </p:cViewPr>
      <p:guideLst>
        <p:guide orient="horz" pos="2092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6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664059" y="0"/>
            <a:ext cx="461356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ntroducing Machine Learning for Spatial Data Analysi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733" y="0"/>
            <a:ext cx="77677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90614" y="491486"/>
            <a:ext cx="6259773" cy="2087941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Spatial Machine Learning </a:t>
            </a:r>
            <a:br>
              <a:rPr lang="en-US" altLang="ko-KR" b="1" dirty="0">
                <a:solidFill>
                  <a:schemeClr val="accent4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</a:rPr>
            </a:br>
            <a:endParaRPr lang="en-US" dirty="0">
              <a:solidFill>
                <a:schemeClr val="accent4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05015" y="2014538"/>
            <a:ext cx="4663620" cy="1655762"/>
          </a:xfrm>
        </p:spPr>
        <p:txBody>
          <a:bodyPr/>
          <a:lstStyle/>
          <a:p>
            <a:r>
              <a:rPr lang="en-US" altLang="ko-KR" b="1" i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Introduction to Spatial Data and Machine Learning</a:t>
            </a:r>
            <a:endParaRPr lang="en-US" i="1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49148" y="3429000"/>
            <a:ext cx="4650105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Dr. Giri Rajasekhar Gunnu</a:t>
            </a:r>
          </a:p>
          <a:p>
            <a:pPr algn="ctr"/>
            <a:r>
              <a:rPr lang="en-US" altLang="en-US" b="1" i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Professor of Practice, Andhra University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📧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  g.giri.iitm@gmail.com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🔗</a:t>
            </a:r>
            <a:r>
              <a:rPr lang="en-US" altLang="zh-CN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Calibri" panose="020F0502020204030204" charset="0"/>
                <a:ea typeface="Malgun Gothic" panose="020B0503020000020004" pitchFamily="50" charset="-127"/>
                <a:cs typeface="Calibri" panose="020F0502020204030204" charset="0"/>
                <a:sym typeface="+mn-ea"/>
              </a:rPr>
              <a:t>LinkedIn: girigunnu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53D1-D2DC-02EB-AF7D-F43F159A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D37C05-0FE6-B27D-4C2A-10DFE9D0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Extracting Features from Point Data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9C5C4-C59D-D33E-5DC5-DBA7AD300257}"/>
              </a:ext>
            </a:extLst>
          </p:cNvPr>
          <p:cNvSpPr txBox="1"/>
          <p:nvPr/>
        </p:nvSpPr>
        <p:spPr>
          <a:xfrm>
            <a:off x="496778" y="1792750"/>
            <a:ext cx="4705844" cy="2533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Concept:</a:t>
            </a:r>
            <a:r>
              <a:rPr lang="en-US" sz="2400" dirty="0">
                <a:latin typeface="Inter"/>
              </a:rPr>
              <a:t> Points are the simplest geometry, but we can still derive powerful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Key Features:</a:t>
            </a:r>
            <a:endParaRPr lang="en-US" sz="2400" dirty="0">
              <a:latin typeface="Inter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Inter"/>
              </a:rPr>
              <a:t>Coordinates (X and Y)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Inter"/>
              </a:rPr>
              <a:t>Point Density / Intensity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IN" sz="2400" dirty="0"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F466E-D36E-7C35-1962-FC724235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036" y="1724975"/>
            <a:ext cx="5833512" cy="41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7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D3B65-5392-8A4A-9C37-9FF6A01A4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7962C6-1974-9FCB-6019-7D1DD191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Example: Coordinates as Features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03594-7027-0D34-8448-510A2B7CEBC2}"/>
              </a:ext>
            </a:extLst>
          </p:cNvPr>
          <p:cNvSpPr txBox="1"/>
          <p:nvPr/>
        </p:nvSpPr>
        <p:spPr>
          <a:xfrm>
            <a:off x="496778" y="1608567"/>
            <a:ext cx="4705844" cy="4380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Scenario:</a:t>
            </a:r>
            <a:r>
              <a:rPr lang="en-US" sz="2400" dirty="0">
                <a:latin typeface="Inter"/>
              </a:rPr>
              <a:t> Predicting urban air pollution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Feature:</a:t>
            </a:r>
            <a:r>
              <a:rPr lang="en-US" sz="2400" dirty="0">
                <a:latin typeface="Inter"/>
              </a:rPr>
              <a:t> The raw latitude (Y) and longitude (X) of monitoring stations.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Why:</a:t>
            </a:r>
            <a:r>
              <a:rPr lang="en-US" sz="2400" dirty="0">
                <a:latin typeface="Inter"/>
              </a:rPr>
              <a:t> Even simple coordinates can capture broad spatial trends (e.g., pollution might be higher in the eastern part of the city).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(Visualization):</a:t>
            </a:r>
            <a:r>
              <a:rPr lang="en-US" sz="2400" dirty="0">
                <a:latin typeface="Inter"/>
              </a:rPr>
              <a:t> A map of a city with points scattered across it.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IN" sz="2400" dirty="0">
              <a:latin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3ABC1-9684-28B0-77D1-094A180F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264" y="1437024"/>
            <a:ext cx="4847920" cy="45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7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BF5E4-1FC6-1715-E0B8-81214AB14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18051B-EAA8-EA0C-6929-88236DD1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Python Code: Extracting Coordinates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3870C-DED0-A925-DDF2-19B50E860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3" y="2159730"/>
            <a:ext cx="6545919" cy="2538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409F0-27C7-3A4C-1A00-21A1410D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780" y="2618671"/>
            <a:ext cx="4456807" cy="16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1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D5AA-8BF3-2214-44C0-A4DDF5256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43363D-3AD4-815C-7504-46F5AACD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Concept: Point Density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13EE5-A338-C4DD-F9A1-11F29F9C9DE0}"/>
              </a:ext>
            </a:extLst>
          </p:cNvPr>
          <p:cNvSpPr txBox="1"/>
          <p:nvPr/>
        </p:nvSpPr>
        <p:spPr>
          <a:xfrm>
            <a:off x="496777" y="1608567"/>
            <a:ext cx="5273401" cy="3641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Definition:</a:t>
            </a:r>
            <a:r>
              <a:rPr lang="en-US" sz="2400" dirty="0">
                <a:latin typeface="Inter"/>
              </a:rPr>
              <a:t> Measures the concentration of points within a given area.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How it Works:</a:t>
            </a:r>
            <a:r>
              <a:rPr lang="en-US" sz="2400" dirty="0">
                <a:latin typeface="Inter"/>
              </a:rPr>
              <a:t> Overlay a grid on your study area and count the number of points that fall into each grid cell.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Application:</a:t>
            </a:r>
            <a:r>
              <a:rPr lang="en-US" sz="2400" dirty="0">
                <a:latin typeface="Inter"/>
              </a:rPr>
              <a:t> Identifying "hotspots" of crime, disease outbreaks, or retail store locations.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IN" sz="2400" dirty="0">
              <a:latin typeface="Int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51C2A-F595-348F-6A3B-24DFEAB7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041" y="1425595"/>
            <a:ext cx="5095616" cy="40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4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CEA24F-027D-B929-D101-96D16D9D2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381EC8BD-6A49-3E52-C7A5-E0BCC2DAFFDF}"/>
              </a:ext>
            </a:extLst>
          </p:cNvPr>
          <p:cNvSpPr/>
          <p:nvPr/>
        </p:nvSpPr>
        <p:spPr>
          <a:xfrm rot="16200000">
            <a:off x="6283960" y="-783272"/>
            <a:ext cx="3124835" cy="8692515"/>
          </a:xfrm>
          <a:prstGeom prst="round2Same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mongolianVert" rtlCol="0" anchor="ctr"/>
          <a:lstStyle/>
          <a:p>
            <a:pPr lvl="1" algn="l"/>
            <a:endParaRPr lang="en-US" sz="4000" dirty="0">
              <a:solidFill>
                <a:schemeClr val="tx1"/>
              </a:solidFill>
            </a:endParaRPr>
          </a:p>
          <a:p>
            <a:pPr lvl="1"/>
            <a:r>
              <a:rPr lang="en-US" sz="44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Case Study: Crime Hotspot Analysis </a:t>
            </a:r>
          </a:p>
        </p:txBody>
      </p:sp>
    </p:spTree>
    <p:extLst>
      <p:ext uri="{BB962C8B-B14F-4D97-AF65-F5344CB8AC3E}">
        <p14:creationId xmlns:p14="http://schemas.microsoft.com/office/powerpoint/2010/main" val="2377556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6B28F-39E5-A1E4-B558-DE1AE80B5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B76F5F-2A36-7E4E-68D2-524203DA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Case Study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A4C07-2D94-8398-1F7B-299D45124DDC}"/>
              </a:ext>
            </a:extLst>
          </p:cNvPr>
          <p:cNvSpPr txBox="1"/>
          <p:nvPr/>
        </p:nvSpPr>
        <p:spPr>
          <a:xfrm>
            <a:off x="504659" y="1222312"/>
            <a:ext cx="6164155" cy="474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Scenario:</a:t>
            </a:r>
            <a:r>
              <a:rPr lang="en-US" sz="2400" dirty="0">
                <a:latin typeface="Inter"/>
              </a:rPr>
              <a:t> An urban planning department wants to understand the spatial distribution of reported thefts to allocate police resources more effectively and inform property value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Objective:</a:t>
            </a:r>
            <a:r>
              <a:rPr lang="en-US" sz="2400" dirty="0">
                <a:latin typeface="Inter"/>
              </a:rPr>
              <a:t> To transform raw point data of crime incidents into a meaningful "crime density" feature that can be used in a machine learning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Raw Dataset:</a:t>
            </a:r>
            <a:r>
              <a:rPr lang="en-US" sz="2400" dirty="0">
                <a:latin typeface="Inter"/>
              </a:rPr>
              <a:t> A shapefile containing the point locations (latitude, longitude) of thousands of reported thefts over the last year.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IN" sz="2400" dirty="0"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75895-7126-0AEB-9902-763E0999E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607" y="2007682"/>
            <a:ext cx="4845734" cy="28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4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7F1F6-B6F3-64FC-D552-4E6BEF0B2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1FD9E7-AD50-87DD-C6C2-61A42383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The Problem: Raw Data is Overwhelming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27836-0237-800E-4BB4-784D33A6C9CA}"/>
              </a:ext>
            </a:extLst>
          </p:cNvPr>
          <p:cNvSpPr txBox="1"/>
          <p:nvPr/>
        </p:nvSpPr>
        <p:spPr>
          <a:xfrm>
            <a:off x="504659" y="1466678"/>
            <a:ext cx="54231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Concept:</a:t>
            </a:r>
            <a:r>
              <a:rPr lang="en-US" sz="2400" dirty="0">
                <a:latin typeface="Inter"/>
              </a:rPr>
              <a:t> When plotted, the raw point data is a cloud of thousands of individual incidents. This is often called a "point swarm."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Challenge:</a:t>
            </a:r>
            <a:r>
              <a:rPr lang="en-US" sz="2400" dirty="0">
                <a:latin typeface="Inter"/>
              </a:rPr>
              <a:t> While we can see some areas have more points than others, it's visually cluttered. It's impossible to quantify the density or extract a clear, numerical pattern that a machine learning model can use. Our eyes can guess, but a model needs numbers.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487F4-F745-86DA-3B85-17D78098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323" y="1466678"/>
            <a:ext cx="4229690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7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C8E11-7392-975B-2210-F53B33D11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EA8698-EC53-A924-1F68-AC567806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The Method: Creating a Density Grid (Kernel Density Estimation)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6AF1B-33CE-164D-F944-654F00E2C58D}"/>
              </a:ext>
            </a:extLst>
          </p:cNvPr>
          <p:cNvSpPr txBox="1"/>
          <p:nvPr/>
        </p:nvSpPr>
        <p:spPr>
          <a:xfrm>
            <a:off x="607135" y="1632216"/>
            <a:ext cx="54231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Inter"/>
              </a:rPr>
              <a:t>Conceptual Process:</a:t>
            </a:r>
            <a:r>
              <a:rPr lang="en-US" sz="2000" dirty="0">
                <a:latin typeface="Inter"/>
              </a:rPr>
              <a:t> We can create a continuous surface that represents the concentration of points. This process is called Kernel Density Estimation (KDE).</a:t>
            </a:r>
          </a:p>
          <a:p>
            <a:r>
              <a:rPr lang="en-US" sz="2000" b="1" dirty="0">
                <a:latin typeface="Inter"/>
              </a:rPr>
              <a:t>Step-by-Step Flow:</a:t>
            </a:r>
            <a:endParaRPr lang="en-US" sz="2000" dirty="0">
              <a:latin typeface="Inter"/>
            </a:endParaRPr>
          </a:p>
          <a:p>
            <a:pPr lvl="1"/>
            <a:r>
              <a:rPr lang="en-US" sz="2000" b="1" dirty="0">
                <a:latin typeface="Inter"/>
              </a:rPr>
              <a:t>Overlay a Grid:</a:t>
            </a:r>
            <a:r>
              <a:rPr lang="en-US" sz="2000" dirty="0">
                <a:latin typeface="Inter"/>
              </a:rPr>
              <a:t> A fine grid of pixels (e.g., 10m x 10m) is laid over the entire study area.</a:t>
            </a:r>
          </a:p>
          <a:p>
            <a:pPr lvl="1"/>
            <a:r>
              <a:rPr lang="en-US" sz="2000" b="1" dirty="0">
                <a:latin typeface="Inter"/>
              </a:rPr>
              <a:t>Calculate Density:</a:t>
            </a:r>
            <a:r>
              <a:rPr lang="en-US" sz="2000" dirty="0">
                <a:latin typeface="Inter"/>
              </a:rPr>
              <a:t> For each pixel, the algorithm calculates a density value based on how many points are nearby. Points closer to the pixel's center have more influence than points farther away.</a:t>
            </a:r>
          </a:p>
          <a:p>
            <a:pPr lvl="1"/>
            <a:r>
              <a:rPr lang="en-US" sz="2000" b="1" dirty="0">
                <a:latin typeface="Inter"/>
              </a:rPr>
              <a:t>Assign Value:</a:t>
            </a:r>
            <a:r>
              <a:rPr lang="en-US" sz="2000" dirty="0">
                <a:latin typeface="Inter"/>
              </a:rPr>
              <a:t> Each pixel is assigned a numerical value representing its calculated density, creating a new raster layer.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81C69-6CF2-6AEA-2159-D4C54DA5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29" y="1905320"/>
            <a:ext cx="5517405" cy="33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08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9586A-8F70-0304-0B96-55C741BC1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D04B41-38B0-1EE4-3546-58B08B43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The Result: A Kernel Density Heatmap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92FB2-00BD-41EF-D58C-7B45B5094DEB}"/>
              </a:ext>
            </a:extLst>
          </p:cNvPr>
          <p:cNvSpPr txBox="1"/>
          <p:nvPr/>
        </p:nvSpPr>
        <p:spPr>
          <a:xfrm>
            <a:off x="607135" y="1532296"/>
            <a:ext cx="548886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Visualization:</a:t>
            </a:r>
            <a:r>
              <a:rPr lang="en-US" sz="2400" dirty="0">
                <a:latin typeface="Inter"/>
              </a:rPr>
              <a:t> The output of the KDE process is a raster heatmap. This provides a powerful and intuitive </a:t>
            </a:r>
            <a:r>
              <a:rPr lang="en-US" sz="2400" dirty="0" err="1">
                <a:latin typeface="Inter"/>
              </a:rPr>
              <a:t>visualisation</a:t>
            </a:r>
            <a:r>
              <a:rPr lang="en-US" sz="2400" dirty="0">
                <a:latin typeface="Inter"/>
              </a:rPr>
              <a:t> of the crime distribution.</a:t>
            </a:r>
          </a:p>
          <a:p>
            <a:r>
              <a:rPr lang="en-US" sz="2400" b="1" dirty="0">
                <a:latin typeface="Inter"/>
              </a:rPr>
              <a:t>Interpretation:</a:t>
            </a:r>
            <a:endParaRPr lang="en-US" sz="2400" dirty="0">
              <a:latin typeface="Inter"/>
            </a:endParaRPr>
          </a:p>
          <a:p>
            <a:pPr lvl="1"/>
            <a:r>
              <a:rPr lang="en-US" sz="2400" b="1" dirty="0">
                <a:latin typeface="Inter"/>
              </a:rPr>
              <a:t>"Hot" Colors (Red, Orange, Yellow):</a:t>
            </a:r>
            <a:r>
              <a:rPr lang="en-US" sz="2400" dirty="0">
                <a:latin typeface="Inter"/>
              </a:rPr>
              <a:t> Indicate areas with a high concentration of crime incidents. These are the "hotspots."</a:t>
            </a:r>
          </a:p>
          <a:p>
            <a:pPr lvl="1"/>
            <a:r>
              <a:rPr lang="en-US" sz="2400" b="1" dirty="0">
                <a:latin typeface="Inter"/>
              </a:rPr>
              <a:t>"Cold" Colors (Green, Blue):</a:t>
            </a:r>
            <a:r>
              <a:rPr lang="en-US" sz="2400" dirty="0">
                <a:latin typeface="Inter"/>
              </a:rPr>
              <a:t> Indicate areas with a low concentration of incidents.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0A4D9-83E9-E5A4-CEC9-38F9D362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255" y="1532296"/>
            <a:ext cx="433448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9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EE890-05ED-6C21-BD91-0E3BA9FE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66CD15-3331-78B6-E7A9-CA6BB312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Creating the '</a:t>
            </a:r>
            <a:r>
              <a:rPr lang="en-US" b="1" dirty="0" err="1">
                <a:solidFill>
                  <a:srgbClr val="002060"/>
                </a:solidFill>
              </a:rPr>
              <a:t>crime_density</a:t>
            </a:r>
            <a:r>
              <a:rPr lang="en-US" b="1" dirty="0">
                <a:solidFill>
                  <a:srgbClr val="002060"/>
                </a:solidFill>
              </a:rPr>
              <a:t>' Feature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B2FEC8-B94A-7C99-7AD0-804D19DB2BC7}"/>
              </a:ext>
            </a:extLst>
          </p:cNvPr>
          <p:cNvSpPr txBox="1"/>
          <p:nvPr/>
        </p:nvSpPr>
        <p:spPr>
          <a:xfrm>
            <a:off x="607135" y="1532296"/>
            <a:ext cx="48792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The Crucial Step:</a:t>
            </a:r>
            <a:r>
              <a:rPr lang="en-US" sz="2400" dirty="0">
                <a:latin typeface="Inter"/>
              </a:rPr>
              <a:t> A heatmap is great for humans, but a model needs a number. We now use this density raster to create our new feature.</a:t>
            </a:r>
          </a:p>
          <a:p>
            <a:r>
              <a:rPr lang="en-US" sz="2400" b="1" dirty="0">
                <a:latin typeface="Inter"/>
              </a:rPr>
              <a:t>Process:</a:t>
            </a:r>
            <a:r>
              <a:rPr lang="en-US" sz="2400" dirty="0">
                <a:latin typeface="Inter"/>
              </a:rPr>
              <a:t> For each </a:t>
            </a:r>
            <a:r>
              <a:rPr lang="en-US" sz="2400" i="1" dirty="0">
                <a:latin typeface="Inter"/>
              </a:rPr>
              <a:t>original</a:t>
            </a:r>
            <a:r>
              <a:rPr lang="en-US" sz="2400" dirty="0">
                <a:latin typeface="Inter"/>
              </a:rPr>
              <a:t> crime incident point, we sample the value of the density layer at its exact location. This value becomes our new feature.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3198B-A5EC-2D44-09A0-B0B6C5374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122" y="1582013"/>
            <a:ext cx="5719700" cy="36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5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22250" y="870585"/>
            <a:ext cx="320040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>
                <a:ln w="28575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sx="101000" sy="101000" algn="l" rotWithShape="0">
                    <a:prstClr val="black">
                      <a:alpha val="10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Round Same Side Corner Rectangle 4"/>
          <p:cNvSpPr/>
          <p:nvPr/>
        </p:nvSpPr>
        <p:spPr>
          <a:xfrm rot="16200000">
            <a:off x="6283960" y="-783272"/>
            <a:ext cx="3124835" cy="8692515"/>
          </a:xfrm>
          <a:prstGeom prst="round2Same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mongolianVert" rtlCol="0" anchor="ctr"/>
          <a:lstStyle/>
          <a:p>
            <a:pPr lvl="1" algn="l"/>
            <a:r>
              <a:rPr lang="en-US" sz="4000" dirty="0">
                <a:solidFill>
                  <a:schemeClr val="tx1"/>
                </a:solidFill>
              </a:rPr>
              <a:t>(for Machine Learning)</a:t>
            </a:r>
          </a:p>
          <a:p>
            <a:pPr lvl="1"/>
            <a:r>
              <a:rPr lang="en-US" sz="4800" dirty="0">
                <a:solidFill>
                  <a:schemeClr val="tx1"/>
                </a:solidFill>
              </a:rPr>
              <a:t>Pre-Processing Spatial Data</a:t>
            </a:r>
            <a:endParaRPr lang="en-US" sz="6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1C40C-3E14-F78F-25BE-AFE765253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D195E8-F063-591A-B067-BF4784DA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Case Study Summary &amp; Application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8F493-1D5C-0ECC-CB16-996A13C10BC4}"/>
              </a:ext>
            </a:extLst>
          </p:cNvPr>
          <p:cNvSpPr txBox="1"/>
          <p:nvPr/>
        </p:nvSpPr>
        <p:spPr>
          <a:xfrm>
            <a:off x="607135" y="1532296"/>
            <a:ext cx="53049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Inter"/>
              </a:rPr>
              <a:t>What We Achieved:</a:t>
            </a:r>
            <a:r>
              <a:rPr lang="en-US" sz="2000" dirty="0">
                <a:latin typeface="Inter"/>
              </a:rPr>
              <a:t> We successfully transformed thousands of raw location points into a powerful, context-aware numerical feature: </a:t>
            </a:r>
            <a:r>
              <a:rPr lang="en-US" sz="2000" dirty="0" err="1">
                <a:latin typeface="Inter"/>
              </a:rPr>
              <a:t>crime_density</a:t>
            </a:r>
            <a:r>
              <a:rPr lang="en-US" sz="2000" dirty="0">
                <a:latin typeface="Inter"/>
              </a:rPr>
              <a:t>.</a:t>
            </a:r>
          </a:p>
          <a:p>
            <a:r>
              <a:rPr lang="en-US" sz="2000" b="1" dirty="0">
                <a:latin typeface="Inter"/>
              </a:rPr>
              <a:t>How this feature is used in Machine Learning:</a:t>
            </a:r>
            <a:endParaRPr lang="en-US" sz="2000" dirty="0">
              <a:latin typeface="Inter"/>
            </a:endParaRPr>
          </a:p>
          <a:p>
            <a:pPr lvl="1"/>
            <a:r>
              <a:rPr lang="en-US" sz="1900" b="1" dirty="0">
                <a:latin typeface="Inter"/>
              </a:rPr>
              <a:t>Predicting Property Values:</a:t>
            </a:r>
            <a:r>
              <a:rPr lang="en-US" sz="1900" dirty="0">
                <a:latin typeface="Inter"/>
              </a:rPr>
              <a:t> The </a:t>
            </a:r>
            <a:r>
              <a:rPr lang="en-US" sz="1900" dirty="0" err="1">
                <a:latin typeface="Inter"/>
              </a:rPr>
              <a:t>crime_density</a:t>
            </a:r>
            <a:r>
              <a:rPr lang="en-US" sz="1900" dirty="0">
                <a:latin typeface="Inter"/>
              </a:rPr>
              <a:t> at a house's location can be a strong negative predictor of its price.</a:t>
            </a:r>
          </a:p>
          <a:p>
            <a:pPr lvl="1"/>
            <a:r>
              <a:rPr lang="en-US" sz="1900" b="1" dirty="0">
                <a:latin typeface="Inter"/>
              </a:rPr>
              <a:t>Resource Allocation:</a:t>
            </a:r>
            <a:r>
              <a:rPr lang="en-US" sz="1900" dirty="0">
                <a:latin typeface="Inter"/>
              </a:rPr>
              <a:t> A model can use this feature to predict where future crime clusters are likely to emerge, helping the police department plan patrols.</a:t>
            </a:r>
          </a:p>
          <a:p>
            <a:pPr lvl="1"/>
            <a:r>
              <a:rPr lang="en-US" sz="1900" b="1" dirty="0">
                <a:latin typeface="Inter"/>
              </a:rPr>
              <a:t>Risk Assessment:</a:t>
            </a:r>
            <a:r>
              <a:rPr lang="en-US" sz="1900" dirty="0">
                <a:latin typeface="Inter"/>
              </a:rPr>
              <a:t> Insurance companies can use this feature to model risk for different neighborhoods.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C56F2-D399-2B20-4152-F6E72A02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90" y="1418506"/>
            <a:ext cx="5388047" cy="42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83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9552-55B8-22AD-A4ED-D9F232F86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F1DED0-EAB2-7FF4-A7A5-3A10462A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Extracting Features from Line Data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A6A54-6C71-E6C1-7147-E2C2DA37A39B}"/>
              </a:ext>
            </a:extLst>
          </p:cNvPr>
          <p:cNvSpPr txBox="1"/>
          <p:nvPr/>
        </p:nvSpPr>
        <p:spPr>
          <a:xfrm>
            <a:off x="607135" y="1532296"/>
            <a:ext cx="50448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Concept:</a:t>
            </a:r>
            <a:r>
              <a:rPr lang="en-US" sz="2400" dirty="0">
                <a:latin typeface="Inter"/>
              </a:rPr>
              <a:t> Lines represent linear features like roads, rivers, or utility networks.</a:t>
            </a:r>
          </a:p>
          <a:p>
            <a:r>
              <a:rPr lang="en-US" sz="2400" b="1" dirty="0">
                <a:latin typeface="Inter"/>
              </a:rPr>
              <a:t>Key Features:</a:t>
            </a:r>
            <a:endParaRPr lang="en-US" sz="2400" dirty="0">
              <a:latin typeface="Inter"/>
            </a:endParaRPr>
          </a:p>
          <a:p>
            <a:pPr lvl="1"/>
            <a:r>
              <a:rPr lang="en-US" sz="2400" dirty="0">
                <a:latin typeface="Inter"/>
              </a:rPr>
              <a:t>Length</a:t>
            </a:r>
          </a:p>
          <a:p>
            <a:pPr lvl="1"/>
            <a:r>
              <a:rPr lang="en-US" sz="2400" dirty="0">
                <a:latin typeface="Inter"/>
              </a:rPr>
              <a:t>Sinuosity (Curviness)</a:t>
            </a:r>
          </a:p>
          <a:p>
            <a:pPr lvl="1"/>
            <a:r>
              <a:rPr lang="en-US" sz="2400" dirty="0">
                <a:latin typeface="Inter"/>
              </a:rPr>
              <a:t>Orientation (Direction)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34435-65A0-B545-807F-B6302F55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949" y="2682627"/>
            <a:ext cx="6775916" cy="33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63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49543-5BB3-BBD4-73C1-9E30183D8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B58B8D-0BE8-65A9-1D57-16065500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Example: Length and Sinuosity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3C43B-C442-3756-FBDA-C460DE716902}"/>
              </a:ext>
            </a:extLst>
          </p:cNvPr>
          <p:cNvSpPr txBox="1"/>
          <p:nvPr/>
        </p:nvSpPr>
        <p:spPr>
          <a:xfrm>
            <a:off x="607135" y="1532296"/>
            <a:ext cx="50448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Scenario:</a:t>
            </a:r>
            <a:r>
              <a:rPr lang="en-US" sz="2400" dirty="0">
                <a:latin typeface="Inter"/>
              </a:rPr>
              <a:t> Analyzing a transportation network.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Feature 1 (Length):</a:t>
            </a:r>
            <a:r>
              <a:rPr lang="en-US" sz="2400" dirty="0">
                <a:latin typeface="Inter"/>
              </a:rPr>
              <a:t> The length of each road segment. Can indicate capacity or travel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Feature 2 (Sinuosity):</a:t>
            </a:r>
            <a:r>
              <a:rPr lang="en-US" sz="2400" dirty="0">
                <a:latin typeface="Inter"/>
              </a:rPr>
              <a:t> The ratio of the line's actual length to the straight-line distance between its endpoints. High sinuosity means a winding road (e.g., in a mountainous area).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8D7CD-7A10-DFF4-6B4A-5BE0EE28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43" y="1532296"/>
            <a:ext cx="5035592" cy="41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10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1C7CB-9EF6-A0AB-9AFB-532980EEA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EFE89A-5B67-BFAF-0B48-B557CEC8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Calculating Length with </a:t>
            </a:r>
            <a:r>
              <a:rPr lang="en-IN" b="1" dirty="0" err="1">
                <a:solidFill>
                  <a:srgbClr val="002060"/>
                </a:solidFill>
              </a:rPr>
              <a:t>GeoPandas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36F8B-94A5-75E2-72A5-5EA70CFE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00" y="1532296"/>
            <a:ext cx="7116800" cy="1817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7119C-00CA-F123-2F4E-B0FAD99C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96" y="3862552"/>
            <a:ext cx="6033608" cy="25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46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B86FD-BA7D-62FA-90AE-3EDF56F4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91F7E3-083E-1568-80CD-B771F71F1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Application: River Network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8A466-67FF-A9B8-06D7-3DFA9B28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71" y="1508648"/>
            <a:ext cx="9294058" cy="45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85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5599A-0288-54D3-3CA8-0CC89937A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5D9525-F136-FE79-D70B-57287A1E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Extracting Features from Polygon Data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F53BC-BAC0-E226-EE20-88915C13629E}"/>
              </a:ext>
            </a:extLst>
          </p:cNvPr>
          <p:cNvSpPr txBox="1"/>
          <p:nvPr/>
        </p:nvSpPr>
        <p:spPr>
          <a:xfrm>
            <a:off x="607135" y="1532296"/>
            <a:ext cx="50448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Concept:</a:t>
            </a:r>
            <a:r>
              <a:rPr lang="en-US" sz="2400" dirty="0">
                <a:latin typeface="Inter"/>
              </a:rPr>
              <a:t> Polygons represent areas like administrative boundaries, parks, or buildings.</a:t>
            </a:r>
          </a:p>
          <a:p>
            <a:r>
              <a:rPr lang="en-US" sz="2400" b="1" dirty="0">
                <a:latin typeface="Inter"/>
              </a:rPr>
              <a:t>Key Features:</a:t>
            </a:r>
            <a:endParaRPr lang="en-US" sz="2400" dirty="0">
              <a:latin typeface="Inter"/>
            </a:endParaRPr>
          </a:p>
          <a:p>
            <a:pPr lvl="1"/>
            <a:r>
              <a:rPr lang="en-US" sz="2400" dirty="0">
                <a:latin typeface="Inter"/>
              </a:rPr>
              <a:t>Area</a:t>
            </a:r>
          </a:p>
          <a:p>
            <a:pPr lvl="1"/>
            <a:r>
              <a:rPr lang="en-US" sz="2400" dirty="0">
                <a:latin typeface="Inter"/>
              </a:rPr>
              <a:t>Perimeter</a:t>
            </a:r>
          </a:p>
          <a:p>
            <a:pPr lvl="1"/>
            <a:r>
              <a:rPr lang="en-US" sz="2400" dirty="0">
                <a:latin typeface="Inter"/>
              </a:rPr>
              <a:t>Shape Metrics (e.g., compactness)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31F4C-C126-35CA-3CF7-69B9A742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123" y="2580704"/>
            <a:ext cx="5813872" cy="25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8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32CB6-DBF1-63F4-BB9F-A4A5401C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602702-A95F-1F82-2711-24000530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Example: Area and Compactness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DDC0F9-9E3A-0D3F-8052-7F872E46EDBE}"/>
              </a:ext>
            </a:extLst>
          </p:cNvPr>
          <p:cNvSpPr txBox="1"/>
          <p:nvPr/>
        </p:nvSpPr>
        <p:spPr>
          <a:xfrm>
            <a:off x="607135" y="1532296"/>
            <a:ext cx="50448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Scenario:</a:t>
            </a:r>
            <a:r>
              <a:rPr lang="en-US" sz="2400" dirty="0">
                <a:latin typeface="Inter"/>
              </a:rPr>
              <a:t> Classifying land use parcels.</a:t>
            </a:r>
          </a:p>
          <a:p>
            <a:r>
              <a:rPr lang="en-US" sz="2400" b="1" dirty="0">
                <a:latin typeface="Inter"/>
              </a:rPr>
              <a:t>Feature 1 (Area):</a:t>
            </a:r>
            <a:r>
              <a:rPr lang="en-US" sz="2400" dirty="0">
                <a:latin typeface="Inter"/>
              </a:rPr>
              <a:t> The size of the parcel. Large parcels might be farms, small ones might be residential.</a:t>
            </a:r>
          </a:p>
          <a:p>
            <a:r>
              <a:rPr lang="en-US" sz="2400" b="1" dirty="0">
                <a:latin typeface="Inter"/>
              </a:rPr>
              <a:t>Feature 2 (Compactness):</a:t>
            </a:r>
            <a:r>
              <a:rPr lang="en-US" sz="2400" dirty="0">
                <a:latin typeface="Inter"/>
              </a:rPr>
              <a:t> How compact or irregular a shape is. A common measure is the </a:t>
            </a:r>
            <a:r>
              <a:rPr lang="en-US" sz="2400" dirty="0" err="1">
                <a:latin typeface="Inter"/>
              </a:rPr>
              <a:t>Polsby</a:t>
            </a:r>
            <a:r>
              <a:rPr lang="en-US" sz="2400" dirty="0">
                <a:latin typeface="Inter"/>
              </a:rPr>
              <a:t>-Popper score. Irregularly shaped parcels might be natural features like lakes.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30D4F-6DD4-FE1F-20CD-0E076CB0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016" y="1973848"/>
            <a:ext cx="5995225" cy="29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31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C369F-435D-11E7-91B7-F1C1BDCC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507235-9AAD-3D61-D542-AC0181E6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Calculating Area with </a:t>
            </a:r>
            <a:r>
              <a:rPr lang="en-IN" b="1" dirty="0" err="1">
                <a:solidFill>
                  <a:srgbClr val="002060"/>
                </a:solidFill>
              </a:rPr>
              <a:t>GeoPandas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449AF-287B-9582-6204-47C5E136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68" y="1432116"/>
            <a:ext cx="6227064" cy="1886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FB56-0AC5-F2CA-6A4F-9AFF40C2A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680" y="3604846"/>
            <a:ext cx="529663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90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91F7A-56F2-9CEE-4791-5D472936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0BA890-ADD9-F9A8-53DF-C65E06BA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Application: Urban 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FC9C-A8A9-F581-283B-F13D1F2B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07" y="1508648"/>
            <a:ext cx="10291985" cy="45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2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9560F-298C-32B2-4078-B01262035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1378035D-808A-C587-53A1-254A19EE98F7}"/>
              </a:ext>
            </a:extLst>
          </p:cNvPr>
          <p:cNvSpPr/>
          <p:nvPr/>
        </p:nvSpPr>
        <p:spPr>
          <a:xfrm rot="16200000">
            <a:off x="6283960" y="-783272"/>
            <a:ext cx="3124835" cy="8692515"/>
          </a:xfrm>
          <a:prstGeom prst="round2Same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mongolianVert" rtlCol="0" anchor="ctr"/>
          <a:lstStyle/>
          <a:p>
            <a:pPr lvl="1" algn="l"/>
            <a:endParaRPr lang="en-US" sz="4000" dirty="0">
              <a:solidFill>
                <a:schemeClr val="tx1"/>
              </a:solidFill>
            </a:endParaRPr>
          </a:p>
          <a:p>
            <a:pPr lvl="1"/>
            <a:r>
              <a:rPr lang="en-US" sz="44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Spatial Autocorrelation &amp; Spatial Lag</a:t>
            </a:r>
          </a:p>
        </p:txBody>
      </p:sp>
    </p:spTree>
    <p:extLst>
      <p:ext uri="{BB962C8B-B14F-4D97-AF65-F5344CB8AC3E}">
        <p14:creationId xmlns:p14="http://schemas.microsoft.com/office/powerpoint/2010/main" val="246446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What is Feature Engineering?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79BC7-0491-1CB5-F168-1EE6DCBFCF6F}"/>
              </a:ext>
            </a:extLst>
          </p:cNvPr>
          <p:cNvSpPr txBox="1"/>
          <p:nvPr/>
        </p:nvSpPr>
        <p:spPr>
          <a:xfrm>
            <a:off x="573142" y="1404014"/>
            <a:ext cx="11045716" cy="142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Concept:</a:t>
            </a:r>
            <a:r>
              <a:rPr lang="en-US" sz="2400" dirty="0">
                <a:latin typeface="Inter"/>
              </a:rPr>
              <a:t> </a:t>
            </a:r>
          </a:p>
          <a:p>
            <a:r>
              <a:rPr lang="en-US" sz="2400" dirty="0">
                <a:latin typeface="Inter"/>
              </a:rPr>
              <a:t>The process of using domain knowledge to create new input variables (features) from raw data to improve machine learning model performance.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IN" sz="2400" dirty="0"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2C1E0-5231-ADFB-B190-9B83BF218456}"/>
              </a:ext>
            </a:extLst>
          </p:cNvPr>
          <p:cNvSpPr txBox="1"/>
          <p:nvPr/>
        </p:nvSpPr>
        <p:spPr>
          <a:xfrm>
            <a:off x="573141" y="2939900"/>
            <a:ext cx="11045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Quote:</a:t>
            </a:r>
            <a:r>
              <a:rPr lang="en-US" sz="2400" dirty="0">
                <a:latin typeface="Inter"/>
              </a:rPr>
              <a:t> </a:t>
            </a:r>
          </a:p>
          <a:p>
            <a:r>
              <a:rPr lang="en-US" sz="2400" dirty="0">
                <a:latin typeface="Inter"/>
              </a:rPr>
              <a:t>"Coming up with features is difficult, time-consuming, requires expert knowledge. 'Applied machine learning' is basically feature engineering." - Andrew 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8F8EBC-D550-2F4A-4256-7CE66CEE76C0}"/>
              </a:ext>
            </a:extLst>
          </p:cNvPr>
          <p:cNvSpPr txBox="1"/>
          <p:nvPr/>
        </p:nvSpPr>
        <p:spPr>
          <a:xfrm>
            <a:off x="911935" y="5011216"/>
            <a:ext cx="10368127" cy="3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Aft>
                <a:spcPts val="225"/>
              </a:spcAft>
            </a:pPr>
            <a:r>
              <a:rPr lang="en-US" sz="2800" b="1" u="sng" dirty="0">
                <a:latin typeface="Aeonik" panose="02010503030300000000" pitchFamily="50" charset="0"/>
              </a:rPr>
              <a:t>It's how we make our data speak the language of our model.</a:t>
            </a:r>
            <a:endParaRPr lang="en-US" sz="2800" b="1" i="0" u="sng" dirty="0">
              <a:effectLst/>
              <a:latin typeface="Aeonik" panose="020105030303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104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6F71F-D04C-C89F-386A-9E6C84B95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120F3C-B38F-8070-1495-191933E98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The Core Principle of Spatial Analysis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7EED3-20BA-1140-7CEE-39B0279F3CB3}"/>
              </a:ext>
            </a:extLst>
          </p:cNvPr>
          <p:cNvSpPr txBox="1"/>
          <p:nvPr/>
        </p:nvSpPr>
        <p:spPr>
          <a:xfrm>
            <a:off x="633410" y="2090172"/>
            <a:ext cx="50448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Tobler's First Law of Geography:</a:t>
            </a:r>
            <a:endParaRPr lang="en-US" sz="2400" dirty="0">
              <a:latin typeface="Inter"/>
            </a:endParaRPr>
          </a:p>
          <a:p>
            <a:r>
              <a:rPr lang="en-US" sz="2400" dirty="0">
                <a:latin typeface="Inter"/>
              </a:rPr>
              <a:t>"Everything is related to everything else, but near things are more related than distant things.“</a:t>
            </a:r>
          </a:p>
          <a:p>
            <a:endParaRPr lang="en-US" sz="2400" dirty="0">
              <a:latin typeface="Inter"/>
            </a:endParaRPr>
          </a:p>
          <a:p>
            <a:r>
              <a:rPr lang="en-US" sz="2400" dirty="0">
                <a:latin typeface="Inter"/>
              </a:rPr>
              <a:t>This is the fundamental assumption behind spatial machine learning.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0E92E-784F-E11E-A1CE-986C3208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16" y="1482718"/>
            <a:ext cx="5426858" cy="38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1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AC663-201F-53CD-6EFD-9A090621D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8235D8-5A4A-C5FE-19D2-0AB64719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What is Spatial Autocorrelation?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6C211-9DFE-FED7-B664-CF2B39097DFC}"/>
              </a:ext>
            </a:extLst>
          </p:cNvPr>
          <p:cNvSpPr txBox="1"/>
          <p:nvPr/>
        </p:nvSpPr>
        <p:spPr>
          <a:xfrm>
            <a:off x="633410" y="1720840"/>
            <a:ext cx="50448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Definition:</a:t>
            </a:r>
            <a:r>
              <a:rPr lang="en-US" sz="2400" dirty="0">
                <a:latin typeface="Inter"/>
              </a:rPr>
              <a:t> A measure of the degree to which a set of spatial features and their associated data values are clustered together (positive) or dispersed (negative) in space.</a:t>
            </a:r>
          </a:p>
          <a:p>
            <a:endParaRPr lang="en-US" sz="2400" dirty="0">
              <a:latin typeface="Inter"/>
            </a:endParaRPr>
          </a:p>
          <a:p>
            <a:r>
              <a:rPr lang="en-US" sz="2400" b="1" dirty="0">
                <a:latin typeface="Inter"/>
              </a:rPr>
              <a:t>In simple terms:</a:t>
            </a:r>
            <a:r>
              <a:rPr lang="en-US" sz="2400" dirty="0">
                <a:latin typeface="Inter"/>
              </a:rPr>
              <a:t> Are the values of my variable of interest similar to their neighbors?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80924-90A5-8ACC-F3E6-7105E734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922" y="1542600"/>
            <a:ext cx="5553668" cy="37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83898-273E-FC0D-CBD2-0D7A98149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B5995C-E0F2-E5DB-2D36-9CC03C3B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Visualising Spatial Autocorrelation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040B4-2910-E0BB-8554-12F1E7588C3C}"/>
              </a:ext>
            </a:extLst>
          </p:cNvPr>
          <p:cNvSpPr txBox="1"/>
          <p:nvPr/>
        </p:nvSpPr>
        <p:spPr>
          <a:xfrm>
            <a:off x="633410" y="1720840"/>
            <a:ext cx="52550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Inter"/>
              </a:rPr>
              <a:t>Clustered (Positive):</a:t>
            </a:r>
            <a:r>
              <a:rPr lang="en-US" sz="2400" dirty="0">
                <a:latin typeface="Inter"/>
              </a:rPr>
              <a:t> High values are next to high values, low values next to low values. (e.g., wealthy neighborhoods).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Inter"/>
              </a:rPr>
              <a:t>Random (Zero):</a:t>
            </a:r>
            <a:r>
              <a:rPr lang="en-US" sz="2400" dirty="0">
                <a:latin typeface="Inter"/>
              </a:rPr>
              <a:t> No discernible pattern.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Inter"/>
              </a:rPr>
              <a:t>Dispersed (Negative):</a:t>
            </a:r>
            <a:r>
              <a:rPr lang="en-US" sz="2400" dirty="0">
                <a:latin typeface="Inter"/>
              </a:rPr>
              <a:t> High values are next to low values. (e.g., a competitive checkerboard pattern).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DE3EC-F032-F2BC-8FFB-6D799486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5153"/>
            <a:ext cx="5878620" cy="30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69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F44E5-9514-68C3-ADF9-517123B89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1E4B1F-9D86-DCD1-C646-7C18CFF8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</a:t>
            </a:r>
            <a:r>
              <a:rPr lang="en-US" b="1" dirty="0">
                <a:solidFill>
                  <a:srgbClr val="002060"/>
                </a:solidFill>
              </a:rPr>
              <a:t>Measuring Spatial Autocorrelation: Moran's I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7CE99-FFE2-B78F-14DA-7F4D82E61691}"/>
              </a:ext>
            </a:extLst>
          </p:cNvPr>
          <p:cNvSpPr txBox="1"/>
          <p:nvPr/>
        </p:nvSpPr>
        <p:spPr>
          <a:xfrm>
            <a:off x="633411" y="1720840"/>
            <a:ext cx="433272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Inter"/>
              </a:rPr>
              <a:t>Clustered (Positive):</a:t>
            </a:r>
            <a:r>
              <a:rPr lang="en-US" sz="2400" dirty="0">
                <a:latin typeface="Inter"/>
              </a:rPr>
              <a:t> High values are next to high values, low values next to low values. (e.g., wealthy neighborhoods).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Inter"/>
              </a:rPr>
              <a:t>Random (Zero):</a:t>
            </a:r>
            <a:r>
              <a:rPr lang="en-US" sz="2400" dirty="0">
                <a:latin typeface="Inter"/>
              </a:rPr>
              <a:t> No discernible pattern.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Inter"/>
              </a:rPr>
              <a:t>Dispersed (Negative):</a:t>
            </a:r>
            <a:r>
              <a:rPr lang="en-US" sz="2400" dirty="0">
                <a:latin typeface="Inter"/>
              </a:rPr>
              <a:t> High values are next to low values. (e.g., a competitive checkerboard pattern).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6A931-6404-1E16-4D7C-329A7506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298" y="1382524"/>
            <a:ext cx="5585850" cy="514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92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0B328-6234-96BB-8026-4BDE5444D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A66DDB-2E36-48C5-E985-85FF948E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</a:t>
            </a:r>
            <a:r>
              <a:rPr lang="en-US" b="1" dirty="0">
                <a:solidFill>
                  <a:srgbClr val="002060"/>
                </a:solidFill>
              </a:rPr>
              <a:t>Why Does Autocorrelation Matter for ML?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4105A-D99F-DAFD-046D-61D83D255A03}"/>
              </a:ext>
            </a:extLst>
          </p:cNvPr>
          <p:cNvSpPr txBox="1"/>
          <p:nvPr/>
        </p:nvSpPr>
        <p:spPr>
          <a:xfrm>
            <a:off x="633410" y="1720840"/>
            <a:ext cx="52550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Problem:</a:t>
            </a:r>
            <a:r>
              <a:rPr lang="en-US" sz="2400" dirty="0">
                <a:latin typeface="Inter"/>
              </a:rPr>
              <a:t> It violates the assumption of independent observations, which is central to many classical statistical models (like linear regression).</a:t>
            </a:r>
          </a:p>
          <a:p>
            <a:endParaRPr lang="en-US" sz="2400" dirty="0">
              <a:latin typeface="Inter"/>
            </a:endParaRPr>
          </a:p>
          <a:p>
            <a:r>
              <a:rPr lang="en-US" sz="2400" b="1" dirty="0">
                <a:latin typeface="Inter"/>
              </a:rPr>
              <a:t>Solution:</a:t>
            </a:r>
            <a:r>
              <a:rPr lang="en-US" sz="2400" dirty="0">
                <a:latin typeface="Inter"/>
              </a:rPr>
              <a:t> We don't ignore it; we </a:t>
            </a:r>
            <a:r>
              <a:rPr lang="en-US" sz="2400" b="1" dirty="0">
                <a:latin typeface="Inter"/>
              </a:rPr>
              <a:t>use it</a:t>
            </a:r>
            <a:r>
              <a:rPr lang="en-US" sz="2400" dirty="0">
                <a:latin typeface="Inter"/>
              </a:rPr>
              <a:t>. We can engineer a feature that explicitly captures this neighborhood effect. This feature is called the </a:t>
            </a:r>
            <a:r>
              <a:rPr lang="en-US" sz="2400" b="1" dirty="0">
                <a:latin typeface="Inter"/>
              </a:rPr>
              <a:t>Spatial Lag</a:t>
            </a:r>
            <a:r>
              <a:rPr lang="en-US" sz="2400" dirty="0">
                <a:latin typeface="Inter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00060D-CE02-8CA5-32E6-49FEA074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34" y="1720840"/>
            <a:ext cx="4955628" cy="34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2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58A0-88A8-C18D-FFA3-02DDFA0F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4DF1D1-EC61-8A2D-55D0-3C810A5B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 Concept: The Spatial Lag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B7EF4-F252-C4D0-77D5-0935CAD80CC4}"/>
              </a:ext>
            </a:extLst>
          </p:cNvPr>
          <p:cNvSpPr txBox="1"/>
          <p:nvPr/>
        </p:nvSpPr>
        <p:spPr>
          <a:xfrm>
            <a:off x="633410" y="1720840"/>
            <a:ext cx="52550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Definition:</a:t>
            </a:r>
            <a:r>
              <a:rPr lang="en-US" sz="2400" dirty="0">
                <a:latin typeface="Inter"/>
              </a:rPr>
              <a:t> For a given feature, its spatial lag is the weighted average of the feature's values in its neighborhood.</a:t>
            </a:r>
          </a:p>
          <a:p>
            <a:r>
              <a:rPr lang="en-US" sz="2400" b="1" dirty="0">
                <a:latin typeface="Inter"/>
              </a:rPr>
              <a:t>Example:</a:t>
            </a:r>
            <a:r>
              <a:rPr lang="en-US" sz="2400" dirty="0">
                <a:latin typeface="Inter"/>
              </a:rPr>
              <a:t> The "spatial lag of house price" for House A would be the average price of all houses within 500 meters of House A.</a:t>
            </a:r>
          </a:p>
          <a:p>
            <a:r>
              <a:rPr lang="en-US" sz="2400" dirty="0">
                <a:latin typeface="Inter"/>
              </a:rPr>
              <a:t>It turns the "neighborhood context" into a numerical feature.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65E52-83A8-B253-2F26-3E84662B3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158773"/>
            <a:ext cx="3933299" cy="466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59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7DE53-246E-1901-BD78-44093C126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C88988-5DBD-62C6-2465-43F839DE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 </a:t>
            </a:r>
            <a:r>
              <a:rPr lang="en-US" b="1" dirty="0">
                <a:solidFill>
                  <a:srgbClr val="002060"/>
                </a:solidFill>
              </a:rPr>
              <a:t>How to Calculate Spatial Lag (The Process)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6A736-31DB-20B3-9858-8126D3350084}"/>
              </a:ext>
            </a:extLst>
          </p:cNvPr>
          <p:cNvSpPr txBox="1"/>
          <p:nvPr/>
        </p:nvSpPr>
        <p:spPr>
          <a:xfrm>
            <a:off x="633410" y="1508648"/>
            <a:ext cx="525501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Inter"/>
              </a:rPr>
              <a:t>Step 1: Define Neighborhood:</a:t>
            </a:r>
            <a:r>
              <a:rPr lang="en-US" sz="2400" dirty="0">
                <a:latin typeface="Inter"/>
              </a:rPr>
              <a:t> How do we define "neighbor"?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Contiguity (e.g., polygons that share a border).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Distance (e.g., all points within a certain radius).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Inter"/>
              </a:rPr>
              <a:t>Step 2: Create a Spatial Weights Matrix:</a:t>
            </a:r>
            <a:r>
              <a:rPr lang="en-US" sz="2400" dirty="0">
                <a:latin typeface="Inter"/>
              </a:rPr>
              <a:t> A matrix that formally defines the neighborhood relationships for every feature in the dataset.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Inter"/>
              </a:rPr>
              <a:t>Step 3: Calculate Weighted Average:</a:t>
            </a:r>
            <a:r>
              <a:rPr lang="en-US" sz="2400" dirty="0">
                <a:latin typeface="Inter"/>
              </a:rPr>
              <a:t> Multiply the weights matrix by the variable of interest.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E4435-8FC6-C50E-257F-C61B4F4C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93" y="1721482"/>
            <a:ext cx="4651988" cy="37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31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0F288-C3E3-57F2-9AB0-4E3FB5B9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465103-F5EB-DF5C-3D92-0BF24797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 </a:t>
            </a:r>
            <a:r>
              <a:rPr lang="en-US" b="1" dirty="0">
                <a:solidFill>
                  <a:srgbClr val="002060"/>
                </a:solidFill>
              </a:rPr>
              <a:t>Deep Dive: Spatial Weights Matrix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818A4-7E2A-0B0D-A8CE-9F34B495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6" y="1343731"/>
            <a:ext cx="6290387" cy="2439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E70B6-7E59-1773-CB0D-45D7C17A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73" y="4017179"/>
            <a:ext cx="5617083" cy="232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9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FCD7A-DBBF-FBF3-4511-3E367AC87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B27757-3170-5AE5-4485-BE8A46C9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 </a:t>
            </a:r>
            <a:r>
              <a:rPr lang="en-US" b="1" dirty="0">
                <a:solidFill>
                  <a:srgbClr val="002060"/>
                </a:solidFill>
              </a:rPr>
              <a:t>Calculating Spatial Lag with </a:t>
            </a:r>
            <a:r>
              <a:rPr lang="en-US" b="1" dirty="0" err="1">
                <a:solidFill>
                  <a:srgbClr val="002060"/>
                </a:solidFill>
              </a:rPr>
              <a:t>PySAL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C9ECD-44CE-318C-E81C-DEAF6AB3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0" y="1696313"/>
            <a:ext cx="6736568" cy="3465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BC898-FE96-4D21-7123-C644BB81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393" y="2535399"/>
            <a:ext cx="3075727" cy="169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97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EC0D2-E37F-7A76-1A45-79F6279AC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841B2B-1A59-0BD7-D29C-2C0EFCCD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 </a:t>
            </a:r>
            <a:r>
              <a:rPr lang="en-US" b="1" dirty="0">
                <a:solidFill>
                  <a:srgbClr val="002060"/>
                </a:solidFill>
              </a:rPr>
              <a:t>Application Case Study: Real Estate Valuation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1AE87-B5C6-EFAC-A439-2047C2E326DA}"/>
              </a:ext>
            </a:extLst>
          </p:cNvPr>
          <p:cNvSpPr txBox="1"/>
          <p:nvPr/>
        </p:nvSpPr>
        <p:spPr>
          <a:xfrm>
            <a:off x="1036582" y="1872928"/>
            <a:ext cx="1011883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Inter"/>
              </a:rPr>
              <a:t>The Data:</a:t>
            </a:r>
            <a:r>
              <a:rPr lang="en-US" sz="2000" dirty="0">
                <a:latin typeface="Inter"/>
              </a:rPr>
              <a:t> This map shows the actual sale prices for individual homes in a sample neighborhood. The data is visualized as a </a:t>
            </a:r>
            <a:r>
              <a:rPr lang="en-US" sz="2000" b="1" dirty="0">
                <a:latin typeface="Inter"/>
              </a:rPr>
              <a:t>choropleth map</a:t>
            </a:r>
            <a:r>
              <a:rPr lang="en-US" sz="2000" dirty="0">
                <a:latin typeface="Inter"/>
              </a:rPr>
              <a:t>, where each property parcel is colored by its value.</a:t>
            </a:r>
          </a:p>
          <a:p>
            <a:r>
              <a:rPr lang="en-US" sz="2000" b="1" dirty="0">
                <a:latin typeface="Inter"/>
              </a:rPr>
              <a:t>Color Scheme:</a:t>
            </a:r>
            <a:endParaRPr lang="en-US" sz="2000" dirty="0">
              <a:latin typeface="Inter"/>
            </a:endParaRPr>
          </a:p>
          <a:p>
            <a:pPr lvl="1"/>
            <a:r>
              <a:rPr lang="en-US" sz="2000" b="1" dirty="0">
                <a:latin typeface="Inter"/>
              </a:rPr>
              <a:t>Light Yellow:</a:t>
            </a:r>
            <a:r>
              <a:rPr lang="en-US" sz="2000" dirty="0">
                <a:latin typeface="Inter"/>
              </a:rPr>
              <a:t> Lower-priced homes.</a:t>
            </a:r>
          </a:p>
          <a:p>
            <a:pPr lvl="1"/>
            <a:r>
              <a:rPr lang="en-US" sz="2000" b="1" dirty="0">
                <a:latin typeface="Inter"/>
              </a:rPr>
              <a:t>Deep Red:</a:t>
            </a:r>
            <a:r>
              <a:rPr lang="en-US" sz="2000" dirty="0">
                <a:latin typeface="Inter"/>
              </a:rPr>
              <a:t> Higher-priced homes.</a:t>
            </a:r>
          </a:p>
          <a:p>
            <a:r>
              <a:rPr lang="en-US" sz="2000" b="1" dirty="0">
                <a:latin typeface="Inter"/>
              </a:rPr>
              <a:t>Initial Observation:</a:t>
            </a:r>
            <a:r>
              <a:rPr lang="en-US" sz="2000" dirty="0">
                <a:latin typeface="Inter"/>
              </a:rPr>
              <a:t> We can immediately see a strong spatial pattern. Prices are not random. This is </a:t>
            </a:r>
            <a:r>
              <a:rPr lang="en-US" sz="2000" b="1" dirty="0">
                <a:latin typeface="Inter"/>
              </a:rPr>
              <a:t>positive spatial autocorrelation</a:t>
            </a:r>
            <a:r>
              <a:rPr lang="en-US" sz="2000" dirty="0">
                <a:latin typeface="Inter"/>
              </a:rPr>
              <a:t> in action.</a:t>
            </a:r>
          </a:p>
          <a:p>
            <a:pPr lvl="1"/>
            <a:r>
              <a:rPr lang="en-US" sz="2000" dirty="0">
                <a:latin typeface="Inter"/>
              </a:rPr>
              <a:t>Expensive homes (red clusters) are located near other expensive homes.</a:t>
            </a:r>
          </a:p>
          <a:p>
            <a:pPr lvl="1"/>
            <a:r>
              <a:rPr lang="en-US" sz="2000" dirty="0">
                <a:latin typeface="Inter"/>
              </a:rPr>
              <a:t>Less expensive homes (yellow clusters) are grouped together.</a:t>
            </a:r>
          </a:p>
          <a:p>
            <a:r>
              <a:rPr lang="en-US" sz="2000" b="1" dirty="0">
                <a:latin typeface="Inter"/>
              </a:rPr>
              <a:t>Key Insight:</a:t>
            </a:r>
            <a:r>
              <a:rPr lang="en-US" sz="2000" dirty="0">
                <a:latin typeface="Inter"/>
              </a:rPr>
              <a:t> This visual evidence confirms a core principle of real estate: a home's value is heavily influenced by the homes around it. A non-spatial model would miss this crucial context.</a:t>
            </a:r>
          </a:p>
        </p:txBody>
      </p:sp>
    </p:spTree>
    <p:extLst>
      <p:ext uri="{BB962C8B-B14F-4D97-AF65-F5344CB8AC3E}">
        <p14:creationId xmlns:p14="http://schemas.microsoft.com/office/powerpoint/2010/main" val="419708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9D9B-0FC3-A108-D741-A7E73BA2D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09D16-713A-1BD0-19E3-7069DD5D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Why is it CRITICAL for Spatial Data?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AC1E4-5F09-622C-3414-C5C0A202853D}"/>
              </a:ext>
            </a:extLst>
          </p:cNvPr>
          <p:cNvSpPr txBox="1"/>
          <p:nvPr/>
        </p:nvSpPr>
        <p:spPr>
          <a:xfrm>
            <a:off x="573142" y="1404014"/>
            <a:ext cx="4952672" cy="5119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Raw spatial data (like coordinates or polygons) is often not directly usable by standard machine learning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The most important information is not just </a:t>
            </a:r>
            <a:r>
              <a:rPr lang="en-US" sz="2400" i="1" dirty="0">
                <a:latin typeface="Inter"/>
              </a:rPr>
              <a:t>what</a:t>
            </a:r>
            <a:r>
              <a:rPr lang="en-US" sz="2400" dirty="0">
                <a:latin typeface="Inter"/>
              </a:rPr>
              <a:t> the feature is, but </a:t>
            </a:r>
            <a:r>
              <a:rPr lang="en-US" sz="2400" b="1" dirty="0">
                <a:latin typeface="Inter"/>
              </a:rPr>
              <a:t>where</a:t>
            </a:r>
            <a:r>
              <a:rPr lang="en-US" sz="2400" dirty="0">
                <a:latin typeface="Inter"/>
              </a:rPr>
              <a:t> it is in relation to other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Feature engineering is how we explicitly encode this "</a:t>
            </a:r>
            <a:r>
              <a:rPr lang="en-US" sz="2400" dirty="0" err="1">
                <a:latin typeface="Inter"/>
              </a:rPr>
              <a:t>whereness</a:t>
            </a:r>
            <a:r>
              <a:rPr lang="en-US" sz="2400" dirty="0">
                <a:latin typeface="Inter"/>
              </a:rPr>
              <a:t>"—the spatial context—into a format our models can understand.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IN" sz="2400" dirty="0"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13631-B5E6-F101-1372-921AEC81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614" y="2516880"/>
            <a:ext cx="5646909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55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340A0-880B-A913-97E9-33ED9AEF6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D1E8BE-2B11-243B-323A-1A9F8E79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 </a:t>
            </a:r>
            <a:r>
              <a:rPr lang="en-US" b="1" dirty="0">
                <a:solidFill>
                  <a:srgbClr val="002060"/>
                </a:solidFill>
              </a:rPr>
              <a:t>Application Case Study: Real Estate Valuation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FD22E-62DD-EC9A-FDA6-568DCE3B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355" y="1783946"/>
            <a:ext cx="4127341" cy="3658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E1F50-376E-7867-F647-8608F8C73370}"/>
              </a:ext>
            </a:extLst>
          </p:cNvPr>
          <p:cNvSpPr txBox="1"/>
          <p:nvPr/>
        </p:nvSpPr>
        <p:spPr>
          <a:xfrm>
            <a:off x="420413" y="1321135"/>
            <a:ext cx="67056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Inter"/>
              </a:rPr>
              <a:t>The Engineered Feature:</a:t>
            </a:r>
            <a:r>
              <a:rPr lang="en-US" sz="2000" dirty="0">
                <a:latin typeface="Inter"/>
              </a:rPr>
              <a:t> This map visualizes the </a:t>
            </a:r>
            <a:r>
              <a:rPr lang="en-US" sz="2000" b="1" dirty="0">
                <a:latin typeface="Inter"/>
              </a:rPr>
              <a:t>spatial lag</a:t>
            </a:r>
            <a:r>
              <a:rPr lang="en-US" sz="2000" dirty="0">
                <a:latin typeface="Inter"/>
              </a:rPr>
              <a:t> of the house prices. We'll call this new feature </a:t>
            </a:r>
            <a:r>
              <a:rPr lang="en-US" sz="2000" dirty="0" err="1">
                <a:latin typeface="Inter"/>
              </a:rPr>
              <a:t>w_price</a:t>
            </a:r>
            <a:r>
              <a:rPr lang="en-US" sz="2000" dirty="0">
                <a:latin typeface="Inter"/>
              </a:rPr>
              <a:t>.</a:t>
            </a:r>
          </a:p>
          <a:p>
            <a:r>
              <a:rPr lang="en-US" sz="2000" b="1" dirty="0">
                <a:latin typeface="Inter"/>
              </a:rPr>
              <a:t>What it Represents:</a:t>
            </a:r>
            <a:r>
              <a:rPr lang="en-US" sz="2000" dirty="0">
                <a:latin typeface="Inter"/>
              </a:rPr>
              <a:t> Each property is now colored not by its own price, but by the </a:t>
            </a:r>
            <a:r>
              <a:rPr lang="en-US" sz="2000" b="1" dirty="0">
                <a:latin typeface="Inter"/>
              </a:rPr>
              <a:t>average price of its immediate neighbors</a:t>
            </a:r>
            <a:r>
              <a:rPr lang="en-US" sz="2000" dirty="0">
                <a:latin typeface="Inter"/>
              </a:rPr>
              <a:t>.</a:t>
            </a:r>
          </a:p>
          <a:p>
            <a:r>
              <a:rPr lang="en-US" sz="2000" b="1" dirty="0">
                <a:latin typeface="Inter"/>
              </a:rPr>
              <a:t>Visual Comparison:</a:t>
            </a:r>
            <a:endParaRPr lang="en-US" sz="2000" dirty="0">
              <a:latin typeface="Inter"/>
            </a:endParaRPr>
          </a:p>
          <a:p>
            <a:pPr lvl="1"/>
            <a:r>
              <a:rPr lang="en-US" sz="2000" dirty="0">
                <a:latin typeface="Inter"/>
              </a:rPr>
              <a:t>Notice how this map is a </a:t>
            </a:r>
            <a:r>
              <a:rPr lang="en-US" sz="2000" b="1" dirty="0">
                <a:latin typeface="Inter"/>
              </a:rPr>
              <a:t>"smoothed" version</a:t>
            </a:r>
            <a:r>
              <a:rPr lang="en-US" sz="2000" dirty="0">
                <a:latin typeface="Inter"/>
              </a:rPr>
              <a:t> of the one on the previous slide.</a:t>
            </a:r>
          </a:p>
          <a:p>
            <a:pPr lvl="1"/>
            <a:r>
              <a:rPr lang="en-US" sz="2000" dirty="0">
                <a:latin typeface="Inter"/>
              </a:rPr>
              <a:t>The sharp, house-to-house differences are minimized, revealing broader "hot" (red) and "cold" (yellow) market zones.</a:t>
            </a:r>
          </a:p>
          <a:p>
            <a:r>
              <a:rPr lang="en-US" sz="2000" b="1" dirty="0">
                <a:latin typeface="Inter"/>
              </a:rPr>
              <a:t>The Purpose:</a:t>
            </a:r>
            <a:r>
              <a:rPr lang="en-US" sz="2000" dirty="0">
                <a:latin typeface="Inter"/>
              </a:rPr>
              <a:t> We have successfully converted the abstract concept of "neighborhood value" into a concrete, numerical feature (</a:t>
            </a:r>
            <a:r>
              <a:rPr lang="en-US" sz="2000" dirty="0" err="1">
                <a:latin typeface="Inter"/>
              </a:rPr>
              <a:t>w_price</a:t>
            </a:r>
            <a:r>
              <a:rPr lang="en-US" sz="2000" dirty="0">
                <a:latin typeface="Inter"/>
              </a:rPr>
              <a:t>) that a machine learning model can understand.</a:t>
            </a:r>
          </a:p>
        </p:txBody>
      </p:sp>
    </p:spTree>
    <p:extLst>
      <p:ext uri="{BB962C8B-B14F-4D97-AF65-F5344CB8AC3E}">
        <p14:creationId xmlns:p14="http://schemas.microsoft.com/office/powerpoint/2010/main" val="2722800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863C3-8191-947A-3E3D-C1CA4B5B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85B253-9FD3-1D60-60A0-5C6B32F1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 </a:t>
            </a:r>
            <a:r>
              <a:rPr lang="en-US" b="1" dirty="0">
                <a:solidFill>
                  <a:srgbClr val="002060"/>
                </a:solidFill>
              </a:rPr>
              <a:t>Application Case Study: Real Estate Valuation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5837E-99FA-E39F-193B-52D1FFE4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66" y="1508648"/>
            <a:ext cx="6766468" cy="44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4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5DE52-09C7-1D92-AE7C-0954075B2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F4B88C-262A-748A-ADF6-DF9ECA3C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 </a:t>
            </a:r>
            <a:r>
              <a:rPr lang="en-US" b="1" dirty="0">
                <a:solidFill>
                  <a:srgbClr val="002060"/>
                </a:solidFill>
              </a:rPr>
              <a:t>Application Case Study: Real Estate Valuation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7E48D-D344-F1EE-C094-849A028D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68" y="1168339"/>
            <a:ext cx="6522941" cy="550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73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C3844-7B39-E7FB-99E4-548D69D5E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199CBD-18B4-A4AB-4840-BDE0480F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 </a:t>
            </a:r>
            <a:r>
              <a:rPr lang="en-US" b="1" dirty="0">
                <a:solidFill>
                  <a:srgbClr val="002060"/>
                </a:solidFill>
              </a:rPr>
              <a:t>Application Case Study: Real Estate Valuation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30030-4AD5-EF11-7DE1-C50FEBB789A4}"/>
              </a:ext>
            </a:extLst>
          </p:cNvPr>
          <p:cNvSpPr txBox="1"/>
          <p:nvPr/>
        </p:nvSpPr>
        <p:spPr>
          <a:xfrm>
            <a:off x="3722304" y="1139316"/>
            <a:ext cx="391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Inter"/>
              </a:rPr>
              <a:t>From Raw Data to Accurate Predictions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BBC61-85EE-D66E-70CF-CCDAD53064CA}"/>
              </a:ext>
            </a:extLst>
          </p:cNvPr>
          <p:cNvSpPr txBox="1"/>
          <p:nvPr/>
        </p:nvSpPr>
        <p:spPr>
          <a:xfrm>
            <a:off x="878927" y="1762570"/>
            <a:ext cx="104341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Improved Accuracy:</a:t>
            </a:r>
            <a:r>
              <a:rPr lang="en-US" sz="2400" dirty="0">
                <a:latin typeface="Inter"/>
              </a:rPr>
              <a:t> By including </a:t>
            </a:r>
            <a:r>
              <a:rPr lang="en-US" sz="2400" dirty="0" err="1">
                <a:latin typeface="Inter"/>
              </a:rPr>
              <a:t>w_price</a:t>
            </a:r>
            <a:r>
              <a:rPr lang="en-US" sz="2400" dirty="0">
                <a:latin typeface="Inter"/>
              </a:rPr>
              <a:t> in our feature set, a regression model predicting house values will be </a:t>
            </a:r>
            <a:r>
              <a:rPr lang="en-US" sz="2400" b="1" dirty="0">
                <a:latin typeface="Inter"/>
              </a:rPr>
              <a:t>significantly more accurate</a:t>
            </a:r>
            <a:r>
              <a:rPr lang="en-US" sz="2400" dirty="0">
                <a:latin typeface="Inter"/>
              </a:rPr>
              <a:t>. It has now learned to account for the most famous rule in real estate: "location, location, location."</a:t>
            </a:r>
          </a:p>
          <a:p>
            <a:r>
              <a:rPr lang="en-US" sz="2400" b="1" dirty="0">
                <a:latin typeface="Inter"/>
              </a:rPr>
              <a:t>Better Insights:</a:t>
            </a:r>
            <a:r>
              <a:rPr lang="en-US" sz="2400" dirty="0">
                <a:latin typeface="Inter"/>
              </a:rPr>
              <a:t> The model can now differentiate between price variations. It can better understand the value added by renovations versus the value derived purely from being in a desirable neighborhood.</a:t>
            </a:r>
          </a:p>
          <a:p>
            <a:r>
              <a:rPr lang="en-US" sz="2400" b="1" dirty="0">
                <a:latin typeface="Inter"/>
              </a:rPr>
              <a:t>Outlier Detection:</a:t>
            </a:r>
            <a:r>
              <a:rPr lang="en-US" sz="2400" dirty="0">
                <a:latin typeface="Inter"/>
              </a:rPr>
              <a:t> This feature makes it much easier to automatically identify properties that are significantly over- or </a:t>
            </a:r>
            <a:r>
              <a:rPr lang="en-US" sz="2400" dirty="0" err="1">
                <a:latin typeface="Inter"/>
              </a:rPr>
              <a:t>under-priced</a:t>
            </a:r>
            <a:r>
              <a:rPr lang="en-US" sz="2400" dirty="0">
                <a:latin typeface="Inter"/>
              </a:rPr>
              <a:t> compared to their surroundings, which is valuable for investors and assessors.</a:t>
            </a:r>
          </a:p>
          <a:p>
            <a:r>
              <a:rPr lang="en-US" sz="2400" b="1" dirty="0">
                <a:latin typeface="Inter"/>
              </a:rPr>
              <a:t>Conclusion:</a:t>
            </a:r>
            <a:r>
              <a:rPr lang="en-US" sz="2400" dirty="0">
                <a:latin typeface="Inter"/>
              </a:rPr>
              <a:t> We have successfully </a:t>
            </a:r>
            <a:r>
              <a:rPr lang="en-US" sz="2400" b="1" dirty="0">
                <a:latin typeface="Inter"/>
              </a:rPr>
              <a:t>engineered the spatial context</a:t>
            </a:r>
            <a:r>
              <a:rPr lang="en-US" sz="2400" dirty="0">
                <a:latin typeface="Inter"/>
              </a:rPr>
              <a:t> of the neighborhood into a single, powerful feature. This process of creating spatially-aware features is a cornerstone of effective Spatial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17601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5E5A06-630A-994D-358F-36748A36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A0AA7AF5-5BCC-E4DF-2571-BFE0FD3FA7B7}"/>
              </a:ext>
            </a:extLst>
          </p:cNvPr>
          <p:cNvSpPr/>
          <p:nvPr/>
        </p:nvSpPr>
        <p:spPr>
          <a:xfrm rot="16200000">
            <a:off x="6283960" y="-783272"/>
            <a:ext cx="3124835" cy="8692515"/>
          </a:xfrm>
          <a:prstGeom prst="round2Same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mongolianVert" rtlCol="0" anchor="ctr"/>
          <a:lstStyle/>
          <a:p>
            <a:pPr lvl="1" algn="l"/>
            <a:endParaRPr lang="en-US" sz="4000" dirty="0">
              <a:solidFill>
                <a:schemeClr val="tx1"/>
              </a:solidFill>
            </a:endParaRPr>
          </a:p>
          <a:p>
            <a:pPr lvl="1"/>
            <a:r>
              <a:rPr lang="en-US" sz="44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Incorporating Spatial Context into Features</a:t>
            </a:r>
          </a:p>
        </p:txBody>
      </p:sp>
    </p:spTree>
    <p:extLst>
      <p:ext uri="{BB962C8B-B14F-4D97-AF65-F5344CB8AC3E}">
        <p14:creationId xmlns:p14="http://schemas.microsoft.com/office/powerpoint/2010/main" val="1929955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4028F-DEEA-B955-272F-25298CE0C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D9DDF5-64A6-753D-2BF4-CB14290C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</a:t>
            </a:r>
            <a:r>
              <a:rPr lang="en-US" b="1" dirty="0">
                <a:solidFill>
                  <a:srgbClr val="002060"/>
                </a:solidFill>
              </a:rPr>
              <a:t>Beyond Spatial Lag: Other Contextual Features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87B82-5E35-CAED-BF8E-CB6A31445246}"/>
              </a:ext>
            </a:extLst>
          </p:cNvPr>
          <p:cNvSpPr txBox="1"/>
          <p:nvPr/>
        </p:nvSpPr>
        <p:spPr>
          <a:xfrm>
            <a:off x="878927" y="1762570"/>
            <a:ext cx="452864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ter"/>
              </a:rPr>
              <a:t>We can create many other features that capture spatial context. The key is creativity and domain knowledge.</a:t>
            </a:r>
          </a:p>
          <a:p>
            <a:endParaRPr lang="en-US" sz="2400" dirty="0">
              <a:latin typeface="Inter"/>
            </a:endParaRPr>
          </a:p>
          <a:p>
            <a:r>
              <a:rPr lang="en-US" sz="2400" b="1" dirty="0">
                <a:latin typeface="Inter"/>
              </a:rPr>
              <a:t>Main Categories:</a:t>
            </a:r>
            <a:endParaRPr lang="en-US" sz="2400" dirty="0">
              <a:latin typeface="Inter"/>
            </a:endParaRPr>
          </a:p>
          <a:p>
            <a:pPr lvl="1"/>
            <a:r>
              <a:rPr lang="en-US" sz="2400" dirty="0">
                <a:latin typeface="Inter"/>
              </a:rPr>
              <a:t>Distance-based features</a:t>
            </a:r>
          </a:p>
          <a:p>
            <a:pPr lvl="1"/>
            <a:r>
              <a:rPr lang="en-US" sz="2400" dirty="0">
                <a:latin typeface="Inter"/>
              </a:rPr>
              <a:t>Features from Buffers &amp; Joins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4A01B1-BC40-4541-1FD3-2B0408AF7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" t="18966" r="5555" b="5747"/>
          <a:stretch>
            <a:fillRect/>
          </a:stretch>
        </p:blipFill>
        <p:spPr bwMode="auto">
          <a:xfrm>
            <a:off x="6096000" y="1592318"/>
            <a:ext cx="4919082" cy="42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988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1FC5B-47C4-5F01-DD3A-EF4F51271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4B15EC-2667-5AE0-4632-0BF354CF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119089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Distance-Based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4D7346-812C-2372-AAEE-3F6F54CCD1F7}"/>
              </a:ext>
            </a:extLst>
          </p:cNvPr>
          <p:cNvSpPr txBox="1"/>
          <p:nvPr/>
        </p:nvSpPr>
        <p:spPr>
          <a:xfrm>
            <a:off x="878927" y="1762570"/>
            <a:ext cx="45286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Concept:</a:t>
            </a:r>
            <a:r>
              <a:rPr lang="en-US" sz="2400" dirty="0">
                <a:latin typeface="Inter"/>
              </a:rPr>
              <a:t> Calculating the distance from each feature to a specific point of interest (POI).</a:t>
            </a:r>
          </a:p>
          <a:p>
            <a:r>
              <a:rPr lang="en-US" sz="2400" b="1" dirty="0">
                <a:latin typeface="Inter"/>
              </a:rPr>
              <a:t>Examples:</a:t>
            </a:r>
            <a:endParaRPr lang="en-US" sz="2400" dirty="0">
              <a:latin typeface="Inter"/>
            </a:endParaRPr>
          </a:p>
          <a:p>
            <a:pPr lvl="1"/>
            <a:r>
              <a:rPr lang="en-US" sz="2400" dirty="0">
                <a:latin typeface="Inter"/>
              </a:rPr>
              <a:t>Distance from a house to the nearest school.</a:t>
            </a:r>
          </a:p>
          <a:p>
            <a:pPr lvl="1"/>
            <a:r>
              <a:rPr lang="en-US" sz="2400" dirty="0">
                <a:latin typeface="Inter"/>
              </a:rPr>
              <a:t>Distance from a retail store to the city center.</a:t>
            </a:r>
          </a:p>
          <a:p>
            <a:pPr lvl="1"/>
            <a:r>
              <a:rPr lang="en-US" sz="2400" dirty="0">
                <a:latin typeface="Inter"/>
              </a:rPr>
              <a:t>Distance from a farm to the nearest river.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187B41-C63F-A00F-363B-E345ACE2D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3" t="43104" r="4866" b="12989"/>
          <a:stretch>
            <a:fillRect/>
          </a:stretch>
        </p:blipFill>
        <p:spPr bwMode="auto">
          <a:xfrm>
            <a:off x="6321787" y="1694794"/>
            <a:ext cx="483231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23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47F72-6770-8752-FB26-19FFC82D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68E6EC-FC88-5C39-385F-84E6DE02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119089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Distance-Based Features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BC4750-5CF0-3A6C-76E6-77A15C11C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14827" r="24209" b="21724"/>
          <a:stretch>
            <a:fillRect/>
          </a:stretch>
        </p:blipFill>
        <p:spPr bwMode="auto">
          <a:xfrm>
            <a:off x="2454166" y="1224869"/>
            <a:ext cx="7283668" cy="507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428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B7004-42FD-A075-1EF1-1FF542835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A9BE93-6168-F46C-253C-2CE5C4059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119089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 Python Code: Calculating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FC0FD-06B5-80D6-10FF-2FB341D3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51" y="2252937"/>
            <a:ext cx="9731097" cy="259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1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B3D9-2D06-6738-F3A2-6FDA0CBF7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0CE592-3946-1976-82F2-D8FA173A9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119089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 Application: Retail Site Selection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1F7BFD3-96ED-19B0-2035-0A881F887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20919" r="5292" b="5174"/>
          <a:stretch>
            <a:fillRect/>
          </a:stretch>
        </p:blipFill>
        <p:spPr bwMode="auto">
          <a:xfrm>
            <a:off x="525516" y="1395248"/>
            <a:ext cx="10980683" cy="50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48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71A4-E246-0CA0-7EC6-7039E9230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ABD4CB-2BCA-D06D-77A6-C93E26CE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Topic Overview: What We Will Cover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F4A98-D0B8-FD79-2F97-A2E429E1B0E9}"/>
              </a:ext>
            </a:extLst>
          </p:cNvPr>
          <p:cNvSpPr txBox="1"/>
          <p:nvPr/>
        </p:nvSpPr>
        <p:spPr>
          <a:xfrm>
            <a:off x="573142" y="1532296"/>
            <a:ext cx="5522858" cy="4380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Extracting Basic Spatial Features:</a:t>
            </a:r>
            <a:r>
              <a:rPr lang="en-US" sz="2400" dirty="0">
                <a:latin typeface="Inter"/>
              </a:rPr>
              <a:t> Deriving metrics directly from geometric shapes (points, lines, polygons).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Understanding Spatial Relationships:</a:t>
            </a:r>
            <a:r>
              <a:rPr lang="en-US" sz="2400" dirty="0">
                <a:latin typeface="Inter"/>
              </a:rPr>
              <a:t> Introducing the concepts of spatial autocorrelation and spatial lag.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Incorporating Spatial Context:</a:t>
            </a:r>
            <a:r>
              <a:rPr lang="en-US" sz="2400" dirty="0">
                <a:latin typeface="Inter"/>
              </a:rPr>
              <a:t> Creating advanced features based on proximity, density, and neighborhood interactions.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IN" sz="2400" dirty="0">
              <a:latin typeface="In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732AA-5951-727A-5C59-C9C8660C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729" y="2158277"/>
            <a:ext cx="5658057" cy="25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2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46F04-9A58-C001-4A9E-A2588AE92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175033-8CC1-E505-497F-453A734BC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119089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 Buffer-Based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BCD41-0F5A-25C6-2D4D-C185002DFF76}"/>
              </a:ext>
            </a:extLst>
          </p:cNvPr>
          <p:cNvSpPr txBox="1"/>
          <p:nvPr/>
        </p:nvSpPr>
        <p:spPr>
          <a:xfrm>
            <a:off x="894692" y="1652212"/>
            <a:ext cx="452864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Inter"/>
              </a:rPr>
              <a:t>Concept:</a:t>
            </a:r>
            <a:r>
              <a:rPr lang="en-US" sz="2400" dirty="0">
                <a:latin typeface="Inter"/>
              </a:rPr>
              <a:t> A buffer is a zone drawn around a spatial feature at a specified distance. We can then analyze what falls </a:t>
            </a:r>
            <a:r>
              <a:rPr lang="en-US" sz="2400" i="1" dirty="0">
                <a:latin typeface="Inter"/>
              </a:rPr>
              <a:t>inside</a:t>
            </a:r>
            <a:r>
              <a:rPr lang="en-US" sz="2400" dirty="0">
                <a:latin typeface="Inter"/>
              </a:rPr>
              <a:t> this zone.</a:t>
            </a:r>
          </a:p>
          <a:p>
            <a:r>
              <a:rPr lang="en-US" sz="2400" b="1" dirty="0">
                <a:latin typeface="Inter"/>
              </a:rPr>
              <a:t>Example:</a:t>
            </a:r>
            <a:endParaRPr lang="en-US" sz="2400" dirty="0">
              <a:latin typeface="Inter"/>
            </a:endParaRPr>
          </a:p>
          <a:p>
            <a:pPr lvl="1"/>
            <a:r>
              <a:rPr lang="en-US" sz="2400" dirty="0">
                <a:latin typeface="Inter"/>
              </a:rPr>
              <a:t>How many bus stops are within a 200m walk from an apartment building?</a:t>
            </a:r>
          </a:p>
          <a:p>
            <a:pPr lvl="1"/>
            <a:r>
              <a:rPr lang="en-US" sz="2400" dirty="0">
                <a:latin typeface="Inter"/>
              </a:rPr>
              <a:t>What is the average income in the 1km radius around a proposed restaurant location?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6EB340-4FF3-3CD8-3165-C85762235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6" t="26896" r="4340" b="10115"/>
          <a:stretch>
            <a:fillRect/>
          </a:stretch>
        </p:blipFill>
        <p:spPr bwMode="auto">
          <a:xfrm>
            <a:off x="6700345" y="1119352"/>
            <a:ext cx="4528645" cy="43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933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4BBA-FAD3-4443-9FBE-9175381F0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6B4057-FA45-1567-3F49-AC240A84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119089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 </a:t>
            </a:r>
            <a:r>
              <a:rPr lang="en-US" b="1" dirty="0">
                <a:solidFill>
                  <a:srgbClr val="002060"/>
                </a:solidFill>
              </a:rPr>
              <a:t>The Process: Buffering and Spatial Joins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345570FF-985F-0D1C-3FED-094BB8EC7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2" t="11725" r="2222" b="4889"/>
          <a:stretch>
            <a:fillRect/>
          </a:stretch>
        </p:blipFill>
        <p:spPr bwMode="auto">
          <a:xfrm>
            <a:off x="1109836" y="1325768"/>
            <a:ext cx="9812044" cy="501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72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C0554-16D7-C699-148C-2115719A7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D1213C-098F-CCCC-3D00-02EF3F48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183085"/>
            <a:ext cx="1119089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  </a:t>
            </a:r>
            <a:r>
              <a:rPr lang="en-US" b="1" dirty="0">
                <a:solidFill>
                  <a:srgbClr val="002060"/>
                </a:solidFill>
              </a:rPr>
              <a:t>Python Code: Buffer and Spatial Join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36408-D37B-8E0D-CA08-0361E5652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07" y="2031878"/>
            <a:ext cx="9740985" cy="31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67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272A-2643-AEB6-1BE4-73439A90E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560206-B4A9-F3FD-E8AF-295A04AF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2" y="183085"/>
            <a:ext cx="11451547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Case Study - Predicting Tree Health in a City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E6F07F8-8B72-B67F-9AC0-C2D5034F4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 t="25778" r="8222" b="8000"/>
          <a:stretch>
            <a:fillRect/>
          </a:stretch>
        </p:blipFill>
        <p:spPr bwMode="auto">
          <a:xfrm>
            <a:off x="863621" y="1508648"/>
            <a:ext cx="10464758" cy="45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43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D81F4-3052-7B23-B138-C1A436A7A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4B0E5-C632-1037-826F-BF2988D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41" y="183085"/>
            <a:ext cx="11451547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Topic 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3FA73-96A1-BEE1-F5EF-14E7EFB92F28}"/>
              </a:ext>
            </a:extLst>
          </p:cNvPr>
          <p:cNvSpPr txBox="1"/>
          <p:nvPr/>
        </p:nvSpPr>
        <p:spPr>
          <a:xfrm>
            <a:off x="727052" y="1508648"/>
            <a:ext cx="536894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Feature engineering is the most critical creative step in spatial machine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We can extract features directly from geometry (area, length).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We must account for spatial autocorrelation, often by creating a spatial lag feature.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/>
              </a:rPr>
              <a:t>We can create powerful contextual features using distance, buffers, and spatial joins.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5D27D8A-2506-DE69-33D7-B3D8FE98C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5" t="17415" r="2710" b="14222"/>
          <a:stretch>
            <a:fillRect/>
          </a:stretch>
        </p:blipFill>
        <p:spPr bwMode="auto">
          <a:xfrm>
            <a:off x="6099111" y="1508648"/>
            <a:ext cx="5772848" cy="415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93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99" y="615763"/>
            <a:ext cx="4506595" cy="68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35" dirty="0">
                <a:solidFill>
                  <a:schemeClr val="tx1"/>
                </a:solidFill>
              </a:rPr>
              <a:t>Myself</a:t>
            </a:r>
          </a:p>
        </p:txBody>
      </p:sp>
      <p:grpSp>
        <p:nvGrpSpPr>
          <p:cNvPr id="4" name="Group 3"/>
          <p:cNvGrpSpPr/>
          <p:nvPr>
            <p:custDataLst>
              <p:tags r:id="rId1"/>
            </p:custDataLst>
          </p:nvPr>
        </p:nvGrpSpPr>
        <p:grpSpPr>
          <a:xfrm>
            <a:off x="228600" y="1993900"/>
            <a:ext cx="10130155" cy="4302125"/>
            <a:chOff x="600" y="1679"/>
            <a:chExt cx="12914" cy="5295"/>
          </a:xfrm>
        </p:grpSpPr>
        <p:sp>
          <p:nvSpPr>
            <p:cNvPr id="9" name="object 9"/>
            <p:cNvSpPr txBox="1"/>
            <p:nvPr>
              <p:custDataLst>
                <p:tags r:id="rId2"/>
              </p:custDataLst>
            </p:nvPr>
          </p:nvSpPr>
          <p:spPr>
            <a:xfrm>
              <a:off x="7258" y="1679"/>
              <a:ext cx="6256" cy="5295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0" algn="l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en-US" sz="2400" b="0" i="0" u="none" strike="noStrike" kern="0" cap="none" spc="0" normalizeH="0" baseline="0" noProof="1">
                  <a:solidFill>
                    <a:schemeClr val="tx1"/>
                  </a:solidFill>
                  <a:latin typeface="DejaVu Sans"/>
                  <a:ea typeface="Arial" panose="020B0604020202020204" pitchFamily="34" charset="0"/>
                  <a:cs typeface="DejaVu Sans"/>
                </a:rPr>
                <a:t>Dr. Giri Rajasekhar Gunnu</a:t>
              </a:r>
            </a:p>
            <a:p>
              <a:pPr marL="12700" marR="0" algn="l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kumimoji="0" lang="en-US" altLang="en-US" sz="2000" b="0" i="1" u="none" strike="noStrike" kern="0" cap="none" spc="0" normalizeH="0" baseline="0" noProof="1">
                  <a:solidFill>
                    <a:schemeClr val="tx1"/>
                  </a:solidFill>
                  <a:latin typeface="DejaVu Sans"/>
                  <a:ea typeface="Arial" panose="020B0604020202020204" pitchFamily="34" charset="0"/>
                  <a:cs typeface="DejaVu Sans"/>
                  <a:sym typeface="+mn-ea"/>
                </a:rPr>
                <a:t>AI, Digital Twin &amp; Industry Solutions Specialist | Industry 4.0 Specialist | </a:t>
              </a:r>
              <a:r>
                <a:rPr kumimoji="0" lang="en-US" altLang="en-US" sz="2000" b="0" i="1" u="none" strike="noStrike" kern="0" cap="none" spc="0" normalizeH="0" baseline="0" noProof="1">
                  <a:solidFill>
                    <a:schemeClr val="tx1"/>
                  </a:solidFill>
                  <a:latin typeface="DejaVu Sans"/>
                  <a:ea typeface="Arial" panose="020B0604020202020204" pitchFamily="34" charset="0"/>
                  <a:cs typeface="DejaVu Sans"/>
                </a:rPr>
                <a:t>Predictive Solutions Expert |  Marine and Offshore Consultant</a:t>
              </a:r>
            </a:p>
            <a:p>
              <a:pPr marL="12700" marR="0" algn="l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en-US" sz="2400" b="1" i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Professor of Practice, Andhra University</a:t>
              </a:r>
            </a:p>
            <a:p>
              <a:pPr algn="l"/>
              <a:r>
                <a:rPr lang="zh-CN" altLang="en-US" sz="2400" b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📧</a:t>
              </a:r>
              <a:r>
                <a:rPr lang="en-US" altLang="en-US" sz="2400" b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  g.giri.iitm@gmail.com</a:t>
              </a:r>
            </a:p>
            <a:p>
              <a:pPr algn="l"/>
              <a:r>
                <a:rPr lang="zh-CN" altLang="en-US" sz="2400" b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🔗</a:t>
              </a:r>
              <a:r>
                <a:rPr lang="en-US" altLang="zh-CN" sz="2400" b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  </a:t>
              </a:r>
              <a:r>
                <a:rPr lang="en-US" altLang="en-US" sz="2400" b="1" dirty="0">
                  <a:latin typeface="Calibri" panose="020F0502020204030204" charset="0"/>
                  <a:ea typeface="Malgun Gothic" panose="020B0503020000020004" pitchFamily="50" charset="-127"/>
                  <a:cs typeface="Calibri" panose="020F0502020204030204" charset="0"/>
                  <a:sym typeface="+mn-ea"/>
                </a:rPr>
                <a:t>LinkedIn: girigunnu</a:t>
              </a:r>
            </a:p>
            <a:p>
              <a:pPr marL="12700" marR="0" algn="l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buClrTx/>
                <a:buSzTx/>
                <a:buFont typeface="Arial" panose="020B0604020202020204" pitchFamily="34" charset="0"/>
                <a:buNone/>
              </a:pPr>
              <a:endParaRPr kumimoji="0" lang="en-US" altLang="en-US" sz="2400" b="0" i="0" u="none" strike="noStrike" kern="0" cap="none" spc="0" normalizeH="0" baseline="0" noProof="1">
                <a:solidFill>
                  <a:schemeClr val="tx1"/>
                </a:solidFill>
                <a:latin typeface="DejaVu Sans"/>
                <a:ea typeface="Arial" panose="020B0604020202020204" pitchFamily="34" charset="0"/>
                <a:cs typeface="DejaVu Sans"/>
              </a:endParaRPr>
            </a:p>
          </p:txBody>
        </p:sp>
        <p:pic>
          <p:nvPicPr>
            <p:cNvPr id="3" name="Picture 2" descr="Photo_Dr_Giri_(1)[1]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00" y="1679"/>
              <a:ext cx="5489" cy="5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/>
          <p:cNvSpPr txBox="1"/>
          <p:nvPr/>
        </p:nvSpPr>
        <p:spPr>
          <a:xfrm>
            <a:off x="5105400" y="1386205"/>
            <a:ext cx="1769110" cy="8089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150" b="1" spc="-220" dirty="0">
                <a:solidFill>
                  <a:schemeClr val="tx1"/>
                </a:solidFill>
                <a:latin typeface="Roboto"/>
                <a:cs typeface="Roboto"/>
              </a:rPr>
              <a:t>Q&amp;A</a:t>
            </a:r>
          </a:p>
        </p:txBody>
      </p:sp>
      <p:sp>
        <p:nvSpPr>
          <p:cNvPr id="10" name="object 10"/>
          <p:cNvSpPr/>
          <p:nvPr/>
        </p:nvSpPr>
        <p:spPr>
          <a:xfrm>
            <a:off x="5304155" y="2298700"/>
            <a:ext cx="1181100" cy="1130300"/>
          </a:xfrm>
          <a:custGeom>
            <a:avLst/>
            <a:gdLst/>
            <a:ahLst/>
            <a:cxnLst/>
            <a:rect l="l" t="t" r="r" b="b"/>
            <a:pathLst>
              <a:path w="762000" h="760729">
                <a:moveTo>
                  <a:pt x="408910" y="760729"/>
                </a:moveTo>
                <a:lnTo>
                  <a:pt x="352860" y="760729"/>
                </a:lnTo>
                <a:lnTo>
                  <a:pt x="306555" y="754379"/>
                </a:lnTo>
                <a:lnTo>
                  <a:pt x="288309" y="749299"/>
                </a:lnTo>
                <a:lnTo>
                  <a:pt x="279270" y="748029"/>
                </a:lnTo>
                <a:lnTo>
                  <a:pt x="270286" y="744219"/>
                </a:lnTo>
                <a:lnTo>
                  <a:pt x="252530" y="739139"/>
                </a:lnTo>
                <a:lnTo>
                  <a:pt x="243767" y="735329"/>
                </a:lnTo>
                <a:lnTo>
                  <a:pt x="235082" y="732789"/>
                </a:lnTo>
                <a:lnTo>
                  <a:pt x="217986" y="725169"/>
                </a:lnTo>
                <a:lnTo>
                  <a:pt x="209585" y="720089"/>
                </a:lnTo>
                <a:lnTo>
                  <a:pt x="201283" y="716279"/>
                </a:lnTo>
                <a:lnTo>
                  <a:pt x="193088" y="711199"/>
                </a:lnTo>
                <a:lnTo>
                  <a:pt x="185012" y="707389"/>
                </a:lnTo>
                <a:lnTo>
                  <a:pt x="169213" y="697229"/>
                </a:lnTo>
                <a:lnTo>
                  <a:pt x="161499" y="692149"/>
                </a:lnTo>
                <a:lnTo>
                  <a:pt x="153923" y="685799"/>
                </a:lnTo>
                <a:lnTo>
                  <a:pt x="146484" y="680719"/>
                </a:lnTo>
                <a:lnTo>
                  <a:pt x="139181" y="674369"/>
                </a:lnTo>
                <a:lnTo>
                  <a:pt x="132024" y="669289"/>
                </a:lnTo>
                <a:lnTo>
                  <a:pt x="125021" y="662939"/>
                </a:lnTo>
                <a:lnTo>
                  <a:pt x="118172" y="656589"/>
                </a:lnTo>
                <a:lnTo>
                  <a:pt x="111477" y="650239"/>
                </a:lnTo>
                <a:lnTo>
                  <a:pt x="104945" y="642619"/>
                </a:lnTo>
                <a:lnTo>
                  <a:pt x="98582" y="636269"/>
                </a:lnTo>
                <a:lnTo>
                  <a:pt x="92390" y="628649"/>
                </a:lnTo>
                <a:lnTo>
                  <a:pt x="86368" y="622299"/>
                </a:lnTo>
                <a:lnTo>
                  <a:pt x="80523" y="614679"/>
                </a:lnTo>
                <a:lnTo>
                  <a:pt x="54090" y="576579"/>
                </a:lnTo>
                <a:lnTo>
                  <a:pt x="49383" y="567689"/>
                </a:lnTo>
                <a:lnTo>
                  <a:pt x="44873" y="560069"/>
                </a:lnTo>
                <a:lnTo>
                  <a:pt x="40565" y="551179"/>
                </a:lnTo>
                <a:lnTo>
                  <a:pt x="36465" y="543559"/>
                </a:lnTo>
                <a:lnTo>
                  <a:pt x="32572" y="534669"/>
                </a:lnTo>
                <a:lnTo>
                  <a:pt x="28887" y="525779"/>
                </a:lnTo>
                <a:lnTo>
                  <a:pt x="25413" y="516889"/>
                </a:lnTo>
                <a:lnTo>
                  <a:pt x="22156" y="507999"/>
                </a:lnTo>
                <a:lnTo>
                  <a:pt x="19115" y="500379"/>
                </a:lnTo>
                <a:lnTo>
                  <a:pt x="16291" y="490219"/>
                </a:lnTo>
                <a:lnTo>
                  <a:pt x="13685" y="481329"/>
                </a:lnTo>
                <a:lnTo>
                  <a:pt x="11303" y="472439"/>
                </a:lnTo>
                <a:lnTo>
                  <a:pt x="2750" y="426719"/>
                </a:lnTo>
                <a:lnTo>
                  <a:pt x="0" y="370839"/>
                </a:lnTo>
                <a:lnTo>
                  <a:pt x="196" y="365759"/>
                </a:lnTo>
                <a:lnTo>
                  <a:pt x="294" y="363219"/>
                </a:lnTo>
                <a:lnTo>
                  <a:pt x="343" y="361949"/>
                </a:lnTo>
                <a:lnTo>
                  <a:pt x="4008" y="323849"/>
                </a:lnTo>
                <a:lnTo>
                  <a:pt x="11303" y="288289"/>
                </a:lnTo>
                <a:lnTo>
                  <a:pt x="13685" y="278129"/>
                </a:lnTo>
                <a:lnTo>
                  <a:pt x="28887" y="234949"/>
                </a:lnTo>
                <a:lnTo>
                  <a:pt x="32572" y="226059"/>
                </a:lnTo>
                <a:lnTo>
                  <a:pt x="36465" y="217169"/>
                </a:lnTo>
                <a:lnTo>
                  <a:pt x="40565" y="209549"/>
                </a:lnTo>
                <a:lnTo>
                  <a:pt x="44873" y="200659"/>
                </a:lnTo>
                <a:lnTo>
                  <a:pt x="49383" y="193039"/>
                </a:lnTo>
                <a:lnTo>
                  <a:pt x="54090" y="184149"/>
                </a:lnTo>
                <a:lnTo>
                  <a:pt x="58994" y="176529"/>
                </a:lnTo>
                <a:lnTo>
                  <a:pt x="86368" y="138429"/>
                </a:lnTo>
                <a:lnTo>
                  <a:pt x="104945" y="118109"/>
                </a:lnTo>
                <a:lnTo>
                  <a:pt x="111477" y="110489"/>
                </a:lnTo>
                <a:lnTo>
                  <a:pt x="118172" y="104139"/>
                </a:lnTo>
                <a:lnTo>
                  <a:pt x="125021" y="97789"/>
                </a:lnTo>
                <a:lnTo>
                  <a:pt x="132024" y="91439"/>
                </a:lnTo>
                <a:lnTo>
                  <a:pt x="139181" y="86359"/>
                </a:lnTo>
                <a:lnTo>
                  <a:pt x="146484" y="80009"/>
                </a:lnTo>
                <a:lnTo>
                  <a:pt x="193088" y="48259"/>
                </a:lnTo>
                <a:lnTo>
                  <a:pt x="201283" y="44449"/>
                </a:lnTo>
                <a:lnTo>
                  <a:pt x="209585" y="39369"/>
                </a:lnTo>
                <a:lnTo>
                  <a:pt x="235082" y="27939"/>
                </a:lnTo>
                <a:lnTo>
                  <a:pt x="243767" y="25399"/>
                </a:lnTo>
                <a:lnTo>
                  <a:pt x="252530" y="21589"/>
                </a:lnTo>
                <a:lnTo>
                  <a:pt x="261369" y="19049"/>
                </a:lnTo>
                <a:lnTo>
                  <a:pt x="270286" y="15239"/>
                </a:lnTo>
                <a:lnTo>
                  <a:pt x="288309" y="10159"/>
                </a:lnTo>
                <a:lnTo>
                  <a:pt x="297404" y="8889"/>
                </a:lnTo>
                <a:lnTo>
                  <a:pt x="306555" y="6349"/>
                </a:lnTo>
                <a:lnTo>
                  <a:pt x="352860" y="0"/>
                </a:lnTo>
                <a:lnTo>
                  <a:pt x="408910" y="0"/>
                </a:lnTo>
                <a:lnTo>
                  <a:pt x="455214" y="6349"/>
                </a:lnTo>
                <a:lnTo>
                  <a:pt x="464365" y="8889"/>
                </a:lnTo>
                <a:lnTo>
                  <a:pt x="473460" y="10159"/>
                </a:lnTo>
                <a:lnTo>
                  <a:pt x="491483" y="15239"/>
                </a:lnTo>
                <a:lnTo>
                  <a:pt x="500400" y="19049"/>
                </a:lnTo>
                <a:lnTo>
                  <a:pt x="509240" y="21589"/>
                </a:lnTo>
                <a:lnTo>
                  <a:pt x="518002" y="25399"/>
                </a:lnTo>
                <a:lnTo>
                  <a:pt x="526687" y="27939"/>
                </a:lnTo>
                <a:lnTo>
                  <a:pt x="552184" y="39369"/>
                </a:lnTo>
                <a:lnTo>
                  <a:pt x="560487" y="44449"/>
                </a:lnTo>
                <a:lnTo>
                  <a:pt x="568682" y="48259"/>
                </a:lnTo>
                <a:lnTo>
                  <a:pt x="584717" y="58419"/>
                </a:lnTo>
                <a:lnTo>
                  <a:pt x="622589" y="86359"/>
                </a:lnTo>
                <a:lnTo>
                  <a:pt x="629746" y="91439"/>
                </a:lnTo>
                <a:lnTo>
                  <a:pt x="636749" y="97789"/>
                </a:lnTo>
                <a:lnTo>
                  <a:pt x="643598" y="104139"/>
                </a:lnTo>
                <a:lnTo>
                  <a:pt x="650292" y="110489"/>
                </a:lnTo>
                <a:lnTo>
                  <a:pt x="656825" y="118109"/>
                </a:lnTo>
                <a:lnTo>
                  <a:pt x="663187" y="124459"/>
                </a:lnTo>
                <a:lnTo>
                  <a:pt x="692383" y="161289"/>
                </a:lnTo>
                <a:lnTo>
                  <a:pt x="710369" y="189229"/>
                </a:lnTo>
                <a:lnTo>
                  <a:pt x="331176" y="189229"/>
                </a:lnTo>
                <a:lnTo>
                  <a:pt x="305671" y="194309"/>
                </a:lnTo>
                <a:lnTo>
                  <a:pt x="283068" y="204469"/>
                </a:lnTo>
                <a:lnTo>
                  <a:pt x="264873" y="222249"/>
                </a:lnTo>
                <a:lnTo>
                  <a:pt x="252628" y="245047"/>
                </a:lnTo>
                <a:lnTo>
                  <a:pt x="252758" y="245047"/>
                </a:lnTo>
                <a:lnTo>
                  <a:pt x="252148" y="247649"/>
                </a:lnTo>
                <a:lnTo>
                  <a:pt x="261776" y="285749"/>
                </a:lnTo>
                <a:lnTo>
                  <a:pt x="287858" y="294639"/>
                </a:lnTo>
                <a:lnTo>
                  <a:pt x="438977" y="294639"/>
                </a:lnTo>
                <a:lnTo>
                  <a:pt x="436100" y="299719"/>
                </a:lnTo>
                <a:lnTo>
                  <a:pt x="363174" y="341629"/>
                </a:lnTo>
                <a:lnTo>
                  <a:pt x="345166" y="372109"/>
                </a:lnTo>
                <a:lnTo>
                  <a:pt x="345166" y="392429"/>
                </a:lnTo>
                <a:lnTo>
                  <a:pt x="347964" y="406399"/>
                </a:lnTo>
                <a:lnTo>
                  <a:pt x="355603" y="417829"/>
                </a:lnTo>
                <a:lnTo>
                  <a:pt x="366953" y="425449"/>
                </a:lnTo>
                <a:lnTo>
                  <a:pt x="380885" y="427989"/>
                </a:lnTo>
                <a:lnTo>
                  <a:pt x="758840" y="427989"/>
                </a:lnTo>
                <a:lnTo>
                  <a:pt x="757761" y="435609"/>
                </a:lnTo>
                <a:lnTo>
                  <a:pt x="749786" y="474979"/>
                </a:lnTo>
                <a:lnTo>
                  <a:pt x="374569" y="474979"/>
                </a:lnTo>
                <a:lnTo>
                  <a:pt x="368494" y="476249"/>
                </a:lnTo>
                <a:lnTo>
                  <a:pt x="334468" y="510539"/>
                </a:lnTo>
                <a:lnTo>
                  <a:pt x="333260" y="516889"/>
                </a:lnTo>
                <a:lnTo>
                  <a:pt x="333260" y="529589"/>
                </a:lnTo>
                <a:lnTo>
                  <a:pt x="356825" y="565149"/>
                </a:lnTo>
                <a:lnTo>
                  <a:pt x="374569" y="570229"/>
                </a:lnTo>
                <a:lnTo>
                  <a:pt x="711042" y="570229"/>
                </a:lnTo>
                <a:lnTo>
                  <a:pt x="707680" y="576579"/>
                </a:lnTo>
                <a:lnTo>
                  <a:pt x="681247" y="614679"/>
                </a:lnTo>
                <a:lnTo>
                  <a:pt x="669380" y="628649"/>
                </a:lnTo>
                <a:lnTo>
                  <a:pt x="663187" y="636269"/>
                </a:lnTo>
                <a:lnTo>
                  <a:pt x="656825" y="642619"/>
                </a:lnTo>
                <a:lnTo>
                  <a:pt x="650292" y="650239"/>
                </a:lnTo>
                <a:lnTo>
                  <a:pt x="643598" y="656589"/>
                </a:lnTo>
                <a:lnTo>
                  <a:pt x="636749" y="662939"/>
                </a:lnTo>
                <a:lnTo>
                  <a:pt x="629746" y="669289"/>
                </a:lnTo>
                <a:lnTo>
                  <a:pt x="622589" y="674369"/>
                </a:lnTo>
                <a:lnTo>
                  <a:pt x="615286" y="680719"/>
                </a:lnTo>
                <a:lnTo>
                  <a:pt x="607846" y="685799"/>
                </a:lnTo>
                <a:lnTo>
                  <a:pt x="600270" y="692149"/>
                </a:lnTo>
                <a:lnTo>
                  <a:pt x="592557" y="697229"/>
                </a:lnTo>
                <a:lnTo>
                  <a:pt x="576758" y="707389"/>
                </a:lnTo>
                <a:lnTo>
                  <a:pt x="568682" y="711199"/>
                </a:lnTo>
                <a:lnTo>
                  <a:pt x="560487" y="716279"/>
                </a:lnTo>
                <a:lnTo>
                  <a:pt x="552184" y="720089"/>
                </a:lnTo>
                <a:lnTo>
                  <a:pt x="543783" y="725169"/>
                </a:lnTo>
                <a:lnTo>
                  <a:pt x="526687" y="732789"/>
                </a:lnTo>
                <a:lnTo>
                  <a:pt x="518002" y="735329"/>
                </a:lnTo>
                <a:lnTo>
                  <a:pt x="509240" y="739139"/>
                </a:lnTo>
                <a:lnTo>
                  <a:pt x="491483" y="744219"/>
                </a:lnTo>
                <a:lnTo>
                  <a:pt x="482500" y="748029"/>
                </a:lnTo>
                <a:lnTo>
                  <a:pt x="473460" y="749299"/>
                </a:lnTo>
                <a:lnTo>
                  <a:pt x="455214" y="754379"/>
                </a:lnTo>
                <a:lnTo>
                  <a:pt x="408910" y="760729"/>
                </a:lnTo>
                <a:close/>
              </a:path>
              <a:path w="762000" h="760729">
                <a:moveTo>
                  <a:pt x="758840" y="427989"/>
                </a:moveTo>
                <a:lnTo>
                  <a:pt x="380885" y="427989"/>
                </a:lnTo>
                <a:lnTo>
                  <a:pt x="394649" y="425449"/>
                </a:lnTo>
                <a:lnTo>
                  <a:pt x="405944" y="417829"/>
                </a:lnTo>
                <a:lnTo>
                  <a:pt x="413639" y="406399"/>
                </a:lnTo>
                <a:lnTo>
                  <a:pt x="416604" y="392429"/>
                </a:lnTo>
                <a:lnTo>
                  <a:pt x="464675" y="365759"/>
                </a:lnTo>
                <a:lnTo>
                  <a:pt x="484353" y="350519"/>
                </a:lnTo>
                <a:lnTo>
                  <a:pt x="499203" y="330199"/>
                </a:lnTo>
                <a:lnTo>
                  <a:pt x="508584" y="308609"/>
                </a:lnTo>
                <a:lnTo>
                  <a:pt x="511854" y="283209"/>
                </a:lnTo>
                <a:lnTo>
                  <a:pt x="504484" y="247649"/>
                </a:lnTo>
                <a:lnTo>
                  <a:pt x="484376" y="217169"/>
                </a:lnTo>
                <a:lnTo>
                  <a:pt x="454529" y="196849"/>
                </a:lnTo>
                <a:lnTo>
                  <a:pt x="417943" y="189229"/>
                </a:lnTo>
                <a:lnTo>
                  <a:pt x="710369" y="189229"/>
                </a:lnTo>
                <a:lnTo>
                  <a:pt x="712387" y="193039"/>
                </a:lnTo>
                <a:lnTo>
                  <a:pt x="716897" y="200659"/>
                </a:lnTo>
                <a:lnTo>
                  <a:pt x="721205" y="209549"/>
                </a:lnTo>
                <a:lnTo>
                  <a:pt x="725305" y="217169"/>
                </a:lnTo>
                <a:lnTo>
                  <a:pt x="729198" y="226059"/>
                </a:lnTo>
                <a:lnTo>
                  <a:pt x="732883" y="234949"/>
                </a:lnTo>
                <a:lnTo>
                  <a:pt x="736356" y="242569"/>
                </a:lnTo>
                <a:lnTo>
                  <a:pt x="750467" y="288289"/>
                </a:lnTo>
                <a:lnTo>
                  <a:pt x="752627" y="297179"/>
                </a:lnTo>
                <a:lnTo>
                  <a:pt x="760050" y="342899"/>
                </a:lnTo>
                <a:lnTo>
                  <a:pt x="760738" y="350519"/>
                </a:lnTo>
                <a:lnTo>
                  <a:pt x="760853" y="351789"/>
                </a:lnTo>
                <a:lnTo>
                  <a:pt x="761426" y="361949"/>
                </a:lnTo>
                <a:lnTo>
                  <a:pt x="761770" y="370839"/>
                </a:lnTo>
                <a:lnTo>
                  <a:pt x="761672" y="392429"/>
                </a:lnTo>
                <a:lnTo>
                  <a:pt x="759019" y="426719"/>
                </a:lnTo>
                <a:lnTo>
                  <a:pt x="758840" y="427989"/>
                </a:lnTo>
                <a:close/>
              </a:path>
              <a:path w="762000" h="760729">
                <a:moveTo>
                  <a:pt x="252758" y="245047"/>
                </a:moveTo>
                <a:lnTo>
                  <a:pt x="252628" y="245047"/>
                </a:lnTo>
                <a:lnTo>
                  <a:pt x="252859" y="244618"/>
                </a:lnTo>
                <a:lnTo>
                  <a:pt x="252758" y="245047"/>
                </a:lnTo>
                <a:close/>
              </a:path>
              <a:path w="762000" h="760729">
                <a:moveTo>
                  <a:pt x="438977" y="294639"/>
                </a:moveTo>
                <a:lnTo>
                  <a:pt x="287858" y="294639"/>
                </a:lnTo>
                <a:lnTo>
                  <a:pt x="301113" y="290829"/>
                </a:lnTo>
                <a:lnTo>
                  <a:pt x="312136" y="283209"/>
                </a:lnTo>
                <a:lnTo>
                  <a:pt x="319419" y="270509"/>
                </a:lnTo>
                <a:lnTo>
                  <a:pt x="320014" y="269239"/>
                </a:lnTo>
                <a:lnTo>
                  <a:pt x="321651" y="264159"/>
                </a:lnTo>
                <a:lnTo>
                  <a:pt x="326116" y="261619"/>
                </a:lnTo>
                <a:lnTo>
                  <a:pt x="417943" y="261619"/>
                </a:lnTo>
                <a:lnTo>
                  <a:pt x="426666" y="262889"/>
                </a:lnTo>
                <a:lnTo>
                  <a:pt x="433812" y="267969"/>
                </a:lnTo>
                <a:lnTo>
                  <a:pt x="438642" y="275589"/>
                </a:lnTo>
                <a:lnTo>
                  <a:pt x="440416" y="283209"/>
                </a:lnTo>
                <a:lnTo>
                  <a:pt x="440416" y="292099"/>
                </a:lnTo>
                <a:lnTo>
                  <a:pt x="438977" y="294639"/>
                </a:lnTo>
                <a:close/>
              </a:path>
              <a:path w="762000" h="760729">
                <a:moveTo>
                  <a:pt x="711042" y="570229"/>
                </a:moveTo>
                <a:lnTo>
                  <a:pt x="387200" y="570229"/>
                </a:lnTo>
                <a:lnTo>
                  <a:pt x="393275" y="568959"/>
                </a:lnTo>
                <a:lnTo>
                  <a:pt x="404945" y="565149"/>
                </a:lnTo>
                <a:lnTo>
                  <a:pt x="428510" y="529589"/>
                </a:lnTo>
                <a:lnTo>
                  <a:pt x="428510" y="516889"/>
                </a:lnTo>
                <a:lnTo>
                  <a:pt x="404945" y="481329"/>
                </a:lnTo>
                <a:lnTo>
                  <a:pt x="387200" y="474979"/>
                </a:lnTo>
                <a:lnTo>
                  <a:pt x="749786" y="474979"/>
                </a:lnTo>
                <a:lnTo>
                  <a:pt x="748084" y="481329"/>
                </a:lnTo>
                <a:lnTo>
                  <a:pt x="745479" y="490219"/>
                </a:lnTo>
                <a:lnTo>
                  <a:pt x="742654" y="500379"/>
                </a:lnTo>
                <a:lnTo>
                  <a:pt x="739613" y="507999"/>
                </a:lnTo>
                <a:lnTo>
                  <a:pt x="736356" y="516889"/>
                </a:lnTo>
                <a:lnTo>
                  <a:pt x="732883" y="525779"/>
                </a:lnTo>
                <a:lnTo>
                  <a:pt x="729198" y="534669"/>
                </a:lnTo>
                <a:lnTo>
                  <a:pt x="725305" y="543559"/>
                </a:lnTo>
                <a:lnTo>
                  <a:pt x="721205" y="551179"/>
                </a:lnTo>
                <a:lnTo>
                  <a:pt x="716897" y="560069"/>
                </a:lnTo>
                <a:lnTo>
                  <a:pt x="712387" y="567689"/>
                </a:lnTo>
                <a:lnTo>
                  <a:pt x="711042" y="570229"/>
                </a:lnTo>
                <a:close/>
              </a:path>
            </a:pathLst>
          </a:custGeom>
          <a:solidFill>
            <a:srgbClr val="4D87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26332" y="3654044"/>
            <a:ext cx="6739255" cy="1277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155" dirty="0">
                <a:solidFill>
                  <a:schemeClr val="tx1"/>
                </a:solidFill>
                <a:latin typeface="Roboto"/>
                <a:cs typeface="Roboto"/>
              </a:rPr>
              <a:t>W</a:t>
            </a:r>
            <a:r>
              <a:rPr sz="2400" spc="-155" dirty="0">
                <a:solidFill>
                  <a:schemeClr val="tx1"/>
                </a:solidFill>
                <a:latin typeface="Roboto"/>
                <a:cs typeface="Roboto"/>
              </a:rPr>
              <a:t>elcome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35" dirty="0">
                <a:solidFill>
                  <a:schemeClr val="tx1"/>
                </a:solidFill>
                <a:latin typeface="Roboto"/>
                <a:cs typeface="Roboto"/>
              </a:rPr>
              <a:t>your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35" dirty="0">
                <a:solidFill>
                  <a:schemeClr val="tx1"/>
                </a:solidFill>
                <a:latin typeface="Roboto"/>
                <a:cs typeface="Roboto"/>
              </a:rPr>
              <a:t>questions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50" dirty="0">
                <a:solidFill>
                  <a:schemeClr val="tx1"/>
                </a:solidFill>
                <a:latin typeface="Roboto"/>
                <a:cs typeface="Roboto"/>
              </a:rPr>
              <a:t>and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25" dirty="0">
                <a:solidFill>
                  <a:schemeClr val="tx1"/>
                </a:solidFill>
                <a:latin typeface="Roboto"/>
                <a:cs typeface="Roboto"/>
              </a:rPr>
              <a:t>insights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50" dirty="0">
                <a:solidFill>
                  <a:schemeClr val="tx1"/>
                </a:solidFill>
                <a:latin typeface="Roboto"/>
                <a:cs typeface="Roboto"/>
              </a:rPr>
              <a:t>from</a:t>
            </a:r>
            <a:r>
              <a:rPr sz="2400" spc="-2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2400" spc="-100" dirty="0">
                <a:solidFill>
                  <a:schemeClr val="tx1"/>
                </a:solidFill>
                <a:latin typeface="Roboto"/>
                <a:cs typeface="Roboto"/>
              </a:rPr>
              <a:t>all</a:t>
            </a:r>
            <a:r>
              <a:rPr sz="2400" spc="-30" dirty="0">
                <a:solidFill>
                  <a:schemeClr val="tx1"/>
                </a:solidFill>
                <a:latin typeface="Roboto"/>
                <a:cs typeface="Roboto"/>
              </a:rPr>
              <a:t> ranks</a:t>
            </a:r>
            <a:endParaRPr sz="2400">
              <a:solidFill>
                <a:schemeClr val="tx1"/>
              </a:solidFill>
              <a:latin typeface="Roboto"/>
              <a:cs typeface="Roboto"/>
            </a:endParaRPr>
          </a:p>
          <a:p>
            <a:pPr marL="137160" marR="129540" algn="ctr">
              <a:lnSpc>
                <a:spcPct val="114000"/>
              </a:lnSpc>
              <a:spcBef>
                <a:spcPts val="2335"/>
              </a:spcBef>
            </a:pPr>
            <a:r>
              <a:rPr sz="1700" spc="-95" dirty="0">
                <a:solidFill>
                  <a:schemeClr val="tx1"/>
                </a:solidFill>
                <a:latin typeface="Roboto"/>
                <a:cs typeface="Roboto"/>
              </a:rPr>
              <a:t>Your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90" dirty="0">
                <a:solidFill>
                  <a:schemeClr val="tx1"/>
                </a:solidFill>
                <a:latin typeface="Roboto"/>
                <a:cs typeface="Roboto"/>
              </a:rPr>
              <a:t>feedback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0" dirty="0">
                <a:solidFill>
                  <a:schemeClr val="tx1"/>
                </a:solidFill>
                <a:latin typeface="Roboto"/>
                <a:cs typeface="Roboto"/>
              </a:rPr>
              <a:t>helps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0" dirty="0">
                <a:solidFill>
                  <a:schemeClr val="tx1"/>
                </a:solidFill>
                <a:latin typeface="Roboto"/>
                <a:cs typeface="Roboto"/>
              </a:rPr>
              <a:t>us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95" dirty="0">
                <a:solidFill>
                  <a:schemeClr val="tx1"/>
                </a:solidFill>
                <a:latin typeface="Roboto"/>
                <a:cs typeface="Roboto"/>
              </a:rPr>
              <a:t>improve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75" dirty="0">
                <a:solidFill>
                  <a:schemeClr val="tx1"/>
                </a:solidFill>
                <a:latin typeface="Roboto"/>
                <a:cs typeface="Roboto"/>
              </a:rPr>
              <a:t>our</a:t>
            </a:r>
            <a:r>
              <a:rPr sz="1700" spc="-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105" dirty="0">
                <a:solidFill>
                  <a:schemeClr val="tx1"/>
                </a:solidFill>
                <a:latin typeface="Roboto"/>
                <a:cs typeface="Roboto"/>
              </a:rPr>
              <a:t>CBPM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0" dirty="0">
                <a:solidFill>
                  <a:schemeClr val="tx1"/>
                </a:solidFill>
                <a:latin typeface="Roboto"/>
                <a:cs typeface="Roboto"/>
              </a:rPr>
              <a:t>implementation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5" dirty="0">
                <a:solidFill>
                  <a:schemeClr val="tx1"/>
                </a:solidFill>
                <a:latin typeface="Roboto"/>
                <a:cs typeface="Roboto"/>
              </a:rPr>
              <a:t>and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90" dirty="0">
                <a:solidFill>
                  <a:schemeClr val="tx1"/>
                </a:solidFill>
                <a:latin typeface="Roboto"/>
                <a:cs typeface="Roboto"/>
              </a:rPr>
              <a:t>ensures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25" dirty="0">
                <a:solidFill>
                  <a:schemeClr val="tx1"/>
                </a:solidFill>
                <a:latin typeface="Roboto"/>
                <a:cs typeface="Roboto"/>
              </a:rPr>
              <a:t>it </a:t>
            </a:r>
            <a:r>
              <a:rPr sz="1700" spc="-95" dirty="0">
                <a:solidFill>
                  <a:schemeClr val="tx1"/>
                </a:solidFill>
                <a:latin typeface="Roboto"/>
                <a:cs typeface="Roboto"/>
              </a:rPr>
              <a:t>meets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0" dirty="0">
                <a:solidFill>
                  <a:schemeClr val="tx1"/>
                </a:solidFill>
                <a:latin typeface="Roboto"/>
                <a:cs typeface="Roboto"/>
              </a:rPr>
              <a:t>the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70" dirty="0">
                <a:solidFill>
                  <a:schemeClr val="tx1"/>
                </a:solidFill>
                <a:latin typeface="Roboto"/>
                <a:cs typeface="Roboto"/>
              </a:rPr>
              <a:t>real-</a:t>
            </a:r>
            <a:r>
              <a:rPr sz="1700" spc="-85" dirty="0">
                <a:solidFill>
                  <a:schemeClr val="tx1"/>
                </a:solidFill>
                <a:latin typeface="Roboto"/>
                <a:cs typeface="Roboto"/>
              </a:rPr>
              <a:t>world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90" dirty="0">
                <a:solidFill>
                  <a:schemeClr val="tx1"/>
                </a:solidFill>
                <a:latin typeface="Roboto"/>
                <a:cs typeface="Roboto"/>
              </a:rPr>
              <a:t>needs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80" dirty="0">
                <a:solidFill>
                  <a:schemeClr val="tx1"/>
                </a:solidFill>
                <a:latin typeface="Roboto"/>
                <a:cs typeface="Roboto"/>
              </a:rPr>
              <a:t>of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75" dirty="0">
                <a:solidFill>
                  <a:schemeClr val="tx1"/>
                </a:solidFill>
                <a:latin typeface="Roboto"/>
                <a:cs typeface="Roboto"/>
              </a:rPr>
              <a:t>our</a:t>
            </a:r>
            <a:r>
              <a:rPr sz="1700" spc="-5" dirty="0">
                <a:solidFill>
                  <a:schemeClr val="tx1"/>
                </a:solidFill>
                <a:latin typeface="Roboto"/>
                <a:cs typeface="Roboto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Roboto"/>
                <a:cs typeface="Roboto"/>
              </a:rPr>
              <a:t>fleet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43811-1C5C-E207-04DA-A71AA5EA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7F05A1-B2BB-D63E-D68B-91B8D82A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Learning Goals &amp; Objectives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2C908-B297-3FBA-4EA9-54E04E3B3C9B}"/>
              </a:ext>
            </a:extLst>
          </p:cNvPr>
          <p:cNvSpPr txBox="1"/>
          <p:nvPr/>
        </p:nvSpPr>
        <p:spPr>
          <a:xfrm>
            <a:off x="496777" y="1792750"/>
            <a:ext cx="11198445" cy="327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Objective 1 (Theory):</a:t>
            </a:r>
            <a:r>
              <a:rPr lang="en-US" sz="2400" dirty="0">
                <a:latin typeface="Inter"/>
              </a:rPr>
              <a:t> Understand the fundamental principles of spatial feature engineering and why it is a critical step in the spatial machine learning pipeline.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Objective 2 (Theory):</a:t>
            </a:r>
            <a:r>
              <a:rPr lang="en-US" sz="2400" dirty="0">
                <a:latin typeface="Inter"/>
              </a:rPr>
              <a:t> Grasp the concept of spatial autocorrelation and its implications for model building (Tobler's First Law).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Objective 3 (Practical):</a:t>
            </a:r>
            <a:r>
              <a:rPr lang="en-US" sz="2400" dirty="0">
                <a:latin typeface="Inter"/>
              </a:rPr>
              <a:t> Learn to extract geometric features from vector data (e.g., area, length, density).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Inter"/>
              </a:rPr>
              <a:t>Objective 4 (Application):</a:t>
            </a:r>
            <a:r>
              <a:rPr lang="en-US" sz="2400" dirty="0">
                <a:latin typeface="Inter"/>
              </a:rPr>
              <a:t> Develop skills to create context-aware features, such as distance to nearest points of interest, buffer-based counts, and spatial lag variables.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IN" sz="24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24062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1A9BA-ADFA-32BA-8E03-93B1FE2F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94C9-5F64-E588-8323-4A822C05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Key Concepts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FC1A2-07EB-6CCB-5E13-98A8FCDE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97" y="1464544"/>
            <a:ext cx="6293032" cy="51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E5B7B-A745-2C3D-05A7-B8183356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CFB859-AB42-4736-2DEF-F9AB2FA4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3" y="206733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The Feature Engineering Workflow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45D23-C40D-F52C-D2C8-8AB48129C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5" y="1965848"/>
            <a:ext cx="11476110" cy="32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3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25E4E-9463-6987-C8B1-D3D58444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74689F22-105A-54F7-8FE8-2EFABD1617B6}"/>
              </a:ext>
            </a:extLst>
          </p:cNvPr>
          <p:cNvSpPr/>
          <p:nvPr/>
        </p:nvSpPr>
        <p:spPr>
          <a:xfrm rot="16200000">
            <a:off x="6283960" y="-783272"/>
            <a:ext cx="3124835" cy="8692515"/>
          </a:xfrm>
          <a:prstGeom prst="round2Same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tx1"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mongolianVert" rtlCol="0" anchor="ctr"/>
          <a:lstStyle/>
          <a:p>
            <a:pPr lvl="1" algn="l"/>
            <a:endParaRPr lang="en-US" sz="4000" dirty="0">
              <a:solidFill>
                <a:schemeClr val="tx1"/>
              </a:solidFill>
            </a:endParaRPr>
          </a:p>
          <a:p>
            <a:pPr lvl="1"/>
            <a:r>
              <a:rPr lang="en-US" sz="6600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Extracting Spatial Features</a:t>
            </a:r>
          </a:p>
        </p:txBody>
      </p:sp>
    </p:spTree>
    <p:extLst>
      <p:ext uri="{BB962C8B-B14F-4D97-AF65-F5344CB8AC3E}">
        <p14:creationId xmlns:p14="http://schemas.microsoft.com/office/powerpoint/2010/main" val="36581282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2,&quot;left&quot;:12,&quot;top&quot;:57.95,&quot;width&quot;:946.4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2,&quot;left&quot;:12,&quot;top&quot;:57.95,&quot;width&quot;:946.4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5.2,&quot;left&quot;:12,&quot;top&quot;:57.95,&quot;width&quot;:946.4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2527</Words>
  <Application>Microsoft Office PowerPoint</Application>
  <PresentationFormat>Widescreen</PresentationFormat>
  <Paragraphs>198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Aeonik</vt:lpstr>
      <vt:lpstr>Aparajita</vt:lpstr>
      <vt:lpstr>Arial</vt:lpstr>
      <vt:lpstr>Calibri</vt:lpstr>
      <vt:lpstr>Calibri Light</vt:lpstr>
      <vt:lpstr>DejaVu Sans</vt:lpstr>
      <vt:lpstr>Inter</vt:lpstr>
      <vt:lpstr>Roboto</vt:lpstr>
      <vt:lpstr>Wingdings</vt:lpstr>
      <vt:lpstr>Office Theme</vt:lpstr>
      <vt:lpstr>Spatial Machine Learning  </vt:lpstr>
      <vt:lpstr>PowerPoint Presentation</vt:lpstr>
      <vt:lpstr>What is Feature Engineering?</vt:lpstr>
      <vt:lpstr>Why is it CRITICAL for Spatial Data?</vt:lpstr>
      <vt:lpstr>Topic Overview: What We Will Cover</vt:lpstr>
      <vt:lpstr>Learning Goals &amp; Objectives</vt:lpstr>
      <vt:lpstr>Key Concepts</vt:lpstr>
      <vt:lpstr>The Feature Engineering Workflow</vt:lpstr>
      <vt:lpstr>PowerPoint Presentation</vt:lpstr>
      <vt:lpstr>Extracting Features from Point Data</vt:lpstr>
      <vt:lpstr>Example: Coordinates as Features</vt:lpstr>
      <vt:lpstr>Python Code: Extracting Coordinates</vt:lpstr>
      <vt:lpstr>Concept: Point Density</vt:lpstr>
      <vt:lpstr>PowerPoint Presentation</vt:lpstr>
      <vt:lpstr>Case Study</vt:lpstr>
      <vt:lpstr>The Problem: Raw Data is Overwhelming</vt:lpstr>
      <vt:lpstr>The Method: Creating a Density Grid (Kernel Density Estimation)</vt:lpstr>
      <vt:lpstr>The Result: A Kernel Density Heatmap</vt:lpstr>
      <vt:lpstr>Creating the 'crime_density' Feature</vt:lpstr>
      <vt:lpstr>Case Study Summary &amp; Application</vt:lpstr>
      <vt:lpstr>Extracting Features from Line Data</vt:lpstr>
      <vt:lpstr>Example: Length and Sinuosity</vt:lpstr>
      <vt:lpstr>Calculating Length with GeoPandas</vt:lpstr>
      <vt:lpstr>Application: River Network Analysis</vt:lpstr>
      <vt:lpstr>Extracting Features from Polygon Data</vt:lpstr>
      <vt:lpstr>Example: Area and Compactness</vt:lpstr>
      <vt:lpstr>Calculating Area with GeoPandas</vt:lpstr>
      <vt:lpstr>Application: Urban Planning</vt:lpstr>
      <vt:lpstr>PowerPoint Presentation</vt:lpstr>
      <vt:lpstr>The Core Principle of Spatial Analysis</vt:lpstr>
      <vt:lpstr>What is Spatial Autocorrelation?</vt:lpstr>
      <vt:lpstr> Visualising Spatial Autocorrelation</vt:lpstr>
      <vt:lpstr> Measuring Spatial Autocorrelation: Moran's I</vt:lpstr>
      <vt:lpstr> Why Does Autocorrelation Matter for ML?</vt:lpstr>
      <vt:lpstr>  Concept: The Spatial Lag</vt:lpstr>
      <vt:lpstr>  How to Calculate Spatial Lag (The Process)</vt:lpstr>
      <vt:lpstr>  Deep Dive: Spatial Weights Matrix</vt:lpstr>
      <vt:lpstr>  Calculating Spatial Lag with PySAL</vt:lpstr>
      <vt:lpstr>  Application Case Study: Real Estate Valuation</vt:lpstr>
      <vt:lpstr>  Application Case Study: Real Estate Valuation</vt:lpstr>
      <vt:lpstr>  Application Case Study: Real Estate Valuation</vt:lpstr>
      <vt:lpstr>  Application Case Study: Real Estate Valuation</vt:lpstr>
      <vt:lpstr>  Application Case Study: Real Estate Valuation</vt:lpstr>
      <vt:lpstr>PowerPoint Presentation</vt:lpstr>
      <vt:lpstr> Beyond Spatial Lag: Other Contextual Features</vt:lpstr>
      <vt:lpstr> Distance-Based Features</vt:lpstr>
      <vt:lpstr> Distance-Based Features</vt:lpstr>
      <vt:lpstr>  Python Code: Calculating Distance</vt:lpstr>
      <vt:lpstr>  Application: Retail Site Selection</vt:lpstr>
      <vt:lpstr>  Buffer-Based Features</vt:lpstr>
      <vt:lpstr>  The Process: Buffering and Spatial Joins</vt:lpstr>
      <vt:lpstr>  Python Code: Buffer and Spatial Join</vt:lpstr>
      <vt:lpstr>Case Study - Predicting Tree Health in a City</vt:lpstr>
      <vt:lpstr>Topic Summary</vt:lpstr>
      <vt:lpstr>Myself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RUTTU</dc:creator>
  <cp:lastModifiedBy>sritej_automation@outlook.com</cp:lastModifiedBy>
  <cp:revision>290</cp:revision>
  <dcterms:created xsi:type="dcterms:W3CDTF">2025-07-23T00:59:00Z</dcterms:created>
  <dcterms:modified xsi:type="dcterms:W3CDTF">2025-10-26T14:12:09Z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A953D79357CD4D418F1D31D79D1A89C9_13</vt:lpwstr>
  </property>
  <property fmtid="{D5CDD505-2E9C-101B-9397-08002B2CF9AE}" pid="3" name="KSOProductBuildVer">
    <vt:lpwstr>1033-12.2.0.22530</vt:lpwstr>
  </property>
</Properties>
</file>